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0" r:id="rId2"/>
    <p:sldMasterId id="2147483686" r:id="rId3"/>
    <p:sldMasterId id="2147483692" r:id="rId4"/>
    <p:sldMasterId id="2147483698" r:id="rId5"/>
    <p:sldMasterId id="2147483704" r:id="rId6"/>
    <p:sldMasterId id="2147483710" r:id="rId7"/>
    <p:sldMasterId id="2147483716" r:id="rId8"/>
    <p:sldMasterId id="2147483747" r:id="rId9"/>
  </p:sldMasterIdLst>
  <p:notesMasterIdLst>
    <p:notesMasterId r:id="rId70"/>
  </p:notesMasterIdLst>
  <p:sldIdLst>
    <p:sldId id="256" r:id="rId10"/>
    <p:sldId id="257" r:id="rId11"/>
    <p:sldId id="627" r:id="rId12"/>
    <p:sldId id="713" r:id="rId13"/>
    <p:sldId id="628" r:id="rId14"/>
    <p:sldId id="640" r:id="rId15"/>
    <p:sldId id="714" r:id="rId16"/>
    <p:sldId id="632" r:id="rId17"/>
    <p:sldId id="633" r:id="rId18"/>
    <p:sldId id="634" r:id="rId19"/>
    <p:sldId id="629" r:id="rId20"/>
    <p:sldId id="641" r:id="rId21"/>
    <p:sldId id="656" r:id="rId22"/>
    <p:sldId id="621" r:id="rId23"/>
    <p:sldId id="674" r:id="rId24"/>
    <p:sldId id="639" r:id="rId25"/>
    <p:sldId id="642" r:id="rId26"/>
    <p:sldId id="643" r:id="rId27"/>
    <p:sldId id="658" r:id="rId28"/>
    <p:sldId id="664" r:id="rId29"/>
    <p:sldId id="665" r:id="rId30"/>
    <p:sldId id="644" r:id="rId31"/>
    <p:sldId id="691" r:id="rId32"/>
    <p:sldId id="259" r:id="rId33"/>
    <p:sldId id="450" r:id="rId34"/>
    <p:sldId id="4349" r:id="rId35"/>
    <p:sldId id="4328" r:id="rId36"/>
    <p:sldId id="4346" r:id="rId37"/>
    <p:sldId id="4334" r:id="rId38"/>
    <p:sldId id="449" r:id="rId39"/>
    <p:sldId id="273" r:id="rId40"/>
    <p:sldId id="609" r:id="rId41"/>
    <p:sldId id="4350" r:id="rId42"/>
    <p:sldId id="705" r:id="rId43"/>
    <p:sldId id="4347" r:id="rId44"/>
    <p:sldId id="650" r:id="rId45"/>
    <p:sldId id="681" r:id="rId46"/>
    <p:sldId id="682" r:id="rId47"/>
    <p:sldId id="686" r:id="rId48"/>
    <p:sldId id="687" r:id="rId49"/>
    <p:sldId id="688" r:id="rId50"/>
    <p:sldId id="689" r:id="rId51"/>
    <p:sldId id="704" r:id="rId52"/>
    <p:sldId id="690" r:id="rId53"/>
    <p:sldId id="683" r:id="rId54"/>
    <p:sldId id="692" r:id="rId55"/>
    <p:sldId id="264" r:id="rId56"/>
    <p:sldId id="693" r:id="rId57"/>
    <p:sldId id="694" r:id="rId58"/>
    <p:sldId id="695" r:id="rId59"/>
    <p:sldId id="267" r:id="rId60"/>
    <p:sldId id="698" r:id="rId61"/>
    <p:sldId id="699" r:id="rId62"/>
    <p:sldId id="700" r:id="rId63"/>
    <p:sldId id="703" r:id="rId64"/>
    <p:sldId id="706" r:id="rId65"/>
    <p:sldId id="711" r:id="rId66"/>
    <p:sldId id="712" r:id="rId67"/>
    <p:sldId id="415" r:id="rId68"/>
    <p:sldId id="444" r:id="rId69"/>
  </p:sldIdLst>
  <p:sldSz cx="9144000" cy="6858000" type="screen4x3"/>
  <p:notesSz cx="6799263" cy="99298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DEEBF7"/>
    <a:srgbClr val="D5E9C9"/>
    <a:srgbClr val="F4F9F1"/>
    <a:srgbClr val="FFFFFF"/>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46" autoAdjust="0"/>
    <p:restoredTop sz="94660"/>
  </p:normalViewPr>
  <p:slideViewPr>
    <p:cSldViewPr snapToGrid="0">
      <p:cViewPr varScale="1">
        <p:scale>
          <a:sx n="110" d="100"/>
          <a:sy n="110" d="100"/>
        </p:scale>
        <p:origin x="2082" y="7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1342" y="0"/>
            <a:ext cx="2946347" cy="498215"/>
          </a:xfrm>
          <a:prstGeom prst="rect">
            <a:avLst/>
          </a:prstGeom>
        </p:spPr>
        <p:txBody>
          <a:bodyPr vert="horz" lIns="91440" tIns="45720" rIns="91440" bIns="45720" rtlCol="0"/>
          <a:lstStyle>
            <a:lvl1pPr algn="r">
              <a:defRPr sz="1200"/>
            </a:lvl1pPr>
          </a:lstStyle>
          <a:p>
            <a:fld id="{7C66CAF2-181A-41AA-BB17-7A90271DCC74}" type="datetimeFigureOut">
              <a:rPr kumimoji="1" lang="ja-JP" altLang="en-US" smtClean="0"/>
              <a:t>2024/3/9</a:t>
            </a:fld>
            <a:endParaRPr kumimoji="1" lang="ja-JP" altLang="en-US"/>
          </a:p>
        </p:txBody>
      </p:sp>
      <p:sp>
        <p:nvSpPr>
          <p:cNvPr id="4" name="スライド イメージ プレースホルダー 3"/>
          <p:cNvSpPr>
            <a:spLocks noGrp="1" noRot="1" noChangeAspect="1"/>
          </p:cNvSpPr>
          <p:nvPr>
            <p:ph type="sldImg" idx="2"/>
          </p:nvPr>
        </p:nvSpPr>
        <p:spPr>
          <a:xfrm>
            <a:off x="1166813" y="1241425"/>
            <a:ext cx="4465637" cy="335121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31600"/>
            <a:ext cx="2946347" cy="498214"/>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1342" y="9431600"/>
            <a:ext cx="2946347" cy="498214"/>
          </a:xfrm>
          <a:prstGeom prst="rect">
            <a:avLst/>
          </a:prstGeom>
        </p:spPr>
        <p:txBody>
          <a:bodyPr vert="horz" lIns="91440" tIns="45720" rIns="91440" bIns="45720" rtlCol="0" anchor="b"/>
          <a:lstStyle>
            <a:lvl1pPr algn="r">
              <a:defRPr sz="1200"/>
            </a:lvl1pPr>
          </a:lstStyle>
          <a:p>
            <a:fld id="{CF8C86E6-EE46-41E5-9699-E39FA8670DD1}" type="slidenum">
              <a:rPr kumimoji="1" lang="ja-JP" altLang="en-US" smtClean="0"/>
              <a:t>‹#›</a:t>
            </a:fld>
            <a:endParaRPr kumimoji="1" lang="ja-JP" altLang="en-US"/>
          </a:p>
        </p:txBody>
      </p:sp>
    </p:spTree>
    <p:extLst>
      <p:ext uri="{BB962C8B-B14F-4D97-AF65-F5344CB8AC3E}">
        <p14:creationId xmlns:p14="http://schemas.microsoft.com/office/powerpoint/2010/main" val="6387552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データ生成者</a:t>
            </a:r>
          </a:p>
        </p:txBody>
      </p:sp>
      <p:sp>
        <p:nvSpPr>
          <p:cNvPr id="4" name="スライド番号プレースホルダー 3"/>
          <p:cNvSpPr>
            <a:spLocks noGrp="1"/>
          </p:cNvSpPr>
          <p:nvPr>
            <p:ph type="sldNum" sz="quarter" idx="10"/>
          </p:nvPr>
        </p:nvSpPr>
        <p:spPr/>
        <p:txBody>
          <a:bodyPr/>
          <a:lstStyle/>
          <a:p>
            <a:fld id="{CF8C86E6-EE46-41E5-9699-E39FA8670DD1}" type="slidenum">
              <a:rPr kumimoji="1" lang="ja-JP" altLang="en-US" smtClean="0"/>
              <a:t>25</a:t>
            </a:fld>
            <a:endParaRPr kumimoji="1" lang="ja-JP" altLang="en-US"/>
          </a:p>
        </p:txBody>
      </p:sp>
    </p:spTree>
    <p:extLst>
      <p:ext uri="{BB962C8B-B14F-4D97-AF65-F5344CB8AC3E}">
        <p14:creationId xmlns:p14="http://schemas.microsoft.com/office/powerpoint/2010/main" val="116261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76B0E-EFAE-264D-8E1D-3565214F95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C35112-D099-D415-7C82-164C266CD3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41287C-301D-F26D-2D5B-5E48DD95A3B0}"/>
              </a:ext>
            </a:extLst>
          </p:cNvPr>
          <p:cNvSpPr>
            <a:spLocks noGrp="1"/>
          </p:cNvSpPr>
          <p:nvPr>
            <p:ph type="body" idx="1"/>
          </p:nvPr>
        </p:nvSpPr>
        <p:spPr/>
        <p:txBody>
          <a:bodyPr/>
          <a:lstStyle/>
          <a:p>
            <a:r>
              <a:rPr kumimoji="1" lang="ja-JP" altLang="en-US" dirty="0"/>
              <a:t>中核開発の両システムが（拠点機関の）データリポジトリを軸にして設計していることを強調</a:t>
            </a:r>
          </a:p>
        </p:txBody>
      </p:sp>
      <p:sp>
        <p:nvSpPr>
          <p:cNvPr id="4" name="スライド番号プレースホルダー 3">
            <a:extLst>
              <a:ext uri="{FF2B5EF4-FFF2-40B4-BE49-F238E27FC236}">
                <a16:creationId xmlns:a16="http://schemas.microsoft.com/office/drawing/2014/main" id="{C1746DAB-5E75-B9DF-8B33-316BD57600DC}"/>
              </a:ext>
            </a:extLst>
          </p:cNvPr>
          <p:cNvSpPr>
            <a:spLocks noGrp="1"/>
          </p:cNvSpPr>
          <p:nvPr>
            <p:ph type="sldNum" sz="quarter" idx="10"/>
          </p:nvPr>
        </p:nvSpPr>
        <p:spPr/>
        <p:txBody>
          <a:bodyPr/>
          <a:lstStyle/>
          <a:p>
            <a:fld id="{CF8C86E6-EE46-41E5-9699-E39FA8670DD1}" type="slidenum">
              <a:rPr kumimoji="1" lang="ja-JP" altLang="en-US" smtClean="0"/>
              <a:t>26</a:t>
            </a:fld>
            <a:endParaRPr kumimoji="1" lang="ja-JP" altLang="en-US"/>
          </a:p>
        </p:txBody>
      </p:sp>
    </p:spTree>
    <p:extLst>
      <p:ext uri="{BB962C8B-B14F-4D97-AF65-F5344CB8AC3E}">
        <p14:creationId xmlns:p14="http://schemas.microsoft.com/office/powerpoint/2010/main" val="60473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8C86E6-EE46-41E5-9699-E39FA8670DD1}" type="slidenum">
              <a:rPr kumimoji="1" lang="ja-JP" altLang="en-US" smtClean="0"/>
              <a:t>30</a:t>
            </a:fld>
            <a:endParaRPr kumimoji="1" lang="ja-JP" altLang="en-US"/>
          </a:p>
        </p:txBody>
      </p:sp>
    </p:spTree>
    <p:extLst>
      <p:ext uri="{BB962C8B-B14F-4D97-AF65-F5344CB8AC3E}">
        <p14:creationId xmlns:p14="http://schemas.microsoft.com/office/powerpoint/2010/main" val="3661383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84884-ADF5-3122-1641-568844FA2D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99C13A-A7C6-69BE-EDE6-F5E1F1D738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60EB737-9588-4367-2D4B-C5336BAFDA9D}"/>
              </a:ext>
            </a:extLst>
          </p:cNvPr>
          <p:cNvSpPr>
            <a:spLocks noGrp="1"/>
          </p:cNvSpPr>
          <p:nvPr>
            <p:ph type="body" idx="1"/>
          </p:nvPr>
        </p:nvSpPr>
        <p:spPr/>
        <p:txBody>
          <a:bodyPr/>
          <a:lstStyle/>
          <a:p>
            <a:r>
              <a:rPr kumimoji="1" lang="ja-JP" altLang="en-US" dirty="0"/>
              <a:t>中核開発の両システムが（拠点機関の）データリポジトリを軸にして設計していることを強調</a:t>
            </a:r>
          </a:p>
        </p:txBody>
      </p:sp>
      <p:sp>
        <p:nvSpPr>
          <p:cNvPr id="4" name="スライド番号プレースホルダー 3">
            <a:extLst>
              <a:ext uri="{FF2B5EF4-FFF2-40B4-BE49-F238E27FC236}">
                <a16:creationId xmlns:a16="http://schemas.microsoft.com/office/drawing/2014/main" id="{0BF9AD46-EEF9-C81A-0904-F037297D1D13}"/>
              </a:ext>
            </a:extLst>
          </p:cNvPr>
          <p:cNvSpPr>
            <a:spLocks noGrp="1"/>
          </p:cNvSpPr>
          <p:nvPr>
            <p:ph type="sldNum" sz="quarter" idx="10"/>
          </p:nvPr>
        </p:nvSpPr>
        <p:spPr/>
        <p:txBody>
          <a:bodyPr/>
          <a:lstStyle/>
          <a:p>
            <a:fld id="{CF8C86E6-EE46-41E5-9699-E39FA8670DD1}" type="slidenum">
              <a:rPr kumimoji="1" lang="ja-JP" altLang="en-US" smtClean="0"/>
              <a:t>33</a:t>
            </a:fld>
            <a:endParaRPr kumimoji="1" lang="ja-JP" altLang="en-US"/>
          </a:p>
        </p:txBody>
      </p:sp>
    </p:spTree>
    <p:extLst>
      <p:ext uri="{BB962C8B-B14F-4D97-AF65-F5344CB8AC3E}">
        <p14:creationId xmlns:p14="http://schemas.microsoft.com/office/powerpoint/2010/main" val="244406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8C86E6-EE46-41E5-9699-E39FA8670DD1}" type="slidenum">
              <a:rPr kumimoji="1" lang="ja-JP" altLang="en-US" smtClean="0"/>
              <a:t>59</a:t>
            </a:fld>
            <a:endParaRPr kumimoji="1" lang="ja-JP" altLang="en-US"/>
          </a:p>
        </p:txBody>
      </p:sp>
    </p:spTree>
    <p:extLst>
      <p:ext uri="{BB962C8B-B14F-4D97-AF65-F5344CB8AC3E}">
        <p14:creationId xmlns:p14="http://schemas.microsoft.com/office/powerpoint/2010/main" val="470139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9" name="Rectangle 409"/>
          <p:cNvSpPr>
            <a:spLocks noChangeArrowheads="1"/>
          </p:cNvSpPr>
          <p:nvPr/>
        </p:nvSpPr>
        <p:spPr bwMode="auto">
          <a:xfrm>
            <a:off x="0" y="345600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Title 1"/>
          <p:cNvSpPr>
            <a:spLocks noGrp="1"/>
          </p:cNvSpPr>
          <p:nvPr>
            <p:ph type="ctrTitle"/>
          </p:nvPr>
        </p:nvSpPr>
        <p:spPr>
          <a:xfrm>
            <a:off x="612000" y="360000"/>
            <a:ext cx="7920000" cy="2916000"/>
          </a:xfrm>
        </p:spPr>
        <p:txBody>
          <a:bodyPr anchor="b"/>
          <a:lstStyle>
            <a:lvl1pPr algn="ctr">
              <a:defRPr sz="4500" b="1"/>
            </a:lvl1pPr>
          </a:lstStyle>
          <a:p>
            <a:r>
              <a:rPr lang="ja-JP" altLang="en-US"/>
              <a:t>マスター タイトルの書式設定</a:t>
            </a:r>
            <a:endParaRPr lang="en-US" dirty="0"/>
          </a:p>
        </p:txBody>
      </p:sp>
      <p:sp>
        <p:nvSpPr>
          <p:cNvPr id="12"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
        <p:nvSpPr>
          <p:cNvPr id="13" name="Subtitle 2"/>
          <p:cNvSpPr>
            <a:spLocks noGrp="1"/>
          </p:cNvSpPr>
          <p:nvPr>
            <p:ph type="subTitle" idx="1"/>
          </p:nvPr>
        </p:nvSpPr>
        <p:spPr>
          <a:xfrm>
            <a:off x="612000" y="3852000"/>
            <a:ext cx="7920000" cy="2736000"/>
          </a:xfr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dirty="0"/>
          </a:p>
        </p:txBody>
      </p:sp>
    </p:spTree>
    <p:extLst>
      <p:ext uri="{BB962C8B-B14F-4D97-AF65-F5344CB8AC3E}">
        <p14:creationId xmlns:p14="http://schemas.microsoft.com/office/powerpoint/2010/main" val="251581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7"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969810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スライド番号プレースホルダー 10"/>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581571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1439919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3456000"/>
            <a:ext cx="9144000" cy="54000"/>
          </a:xfrm>
          <a:prstGeom prst="rect">
            <a:avLst/>
          </a:prstGeom>
          <a:gradFill flip="none" rotWithShape="1">
            <a:gsLst>
              <a:gs pos="0">
                <a:srgbClr val="C00000"/>
              </a:gs>
              <a:gs pos="100000">
                <a:srgbClr val="EAEAEA"/>
              </a:gs>
            </a:gsLst>
            <a:lin ang="0" scaled="1"/>
            <a:tileRect/>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4"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5"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89479437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Content Placeholder 2"/>
          <p:cNvSpPr>
            <a:spLocks noGrp="1"/>
          </p:cNvSpPr>
          <p:nvPr>
            <p:ph sz="half" idx="11"/>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スライド番号プレースホルダー 10"/>
          <p:cNvSpPr>
            <a:spLocks noGrp="1"/>
          </p:cNvSpPr>
          <p:nvPr>
            <p:ph type="sldNum" sz="quarter" idx="12"/>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タイトル 11"/>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950040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6"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56381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スライド番号プレースホルダー 9"/>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1"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65615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3380887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タイトル スライド" preserve="1">
  <p:cSld name="タイトル スライド">
    <p:spTree>
      <p:nvGrpSpPr>
        <p:cNvPr id="1" name="Shape 13"/>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3"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4"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9"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062407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タイトルとコンテンツ" preserve="1">
  <p:cSld name="タイトルとコンテンツ">
    <p:spTree>
      <p:nvGrpSpPr>
        <p:cNvPr id="1" name="Shape 18"/>
        <p:cNvGrpSpPr/>
        <p:nvPr/>
      </p:nvGrpSpPr>
      <p:grpSpPr>
        <a:xfrm>
          <a:off x="0" y="0"/>
          <a:ext cx="0" cy="0"/>
          <a:chOff x="0" y="0"/>
          <a:chExt cx="0" cy="0"/>
        </a:xfrm>
      </p:grpSpPr>
      <p:sp>
        <p:nvSpPr>
          <p:cNvPr id="8" name="Rectangle 409"/>
          <p:cNvSpPr>
            <a:spLocks noChangeArrowheads="1"/>
          </p:cNvSpPr>
          <p:nvPr/>
        </p:nvSpPr>
        <p:spPr bwMode="auto">
          <a:xfrm>
            <a:off x="612000" y="1116000"/>
            <a:ext cx="7920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4" name="スライド番号プレースホルダー 13"/>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タイトル 14"/>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87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5" name="Rectangle 409"/>
          <p:cNvSpPr>
            <a:spLocks noChangeArrowheads="1"/>
          </p:cNvSpPr>
          <p:nvPr/>
        </p:nvSpPr>
        <p:spPr bwMode="auto">
          <a:xfrm>
            <a:off x="612000" y="1116000"/>
            <a:ext cx="7920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3"/>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16" name="タイトル 15"/>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4042618021"/>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7"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186598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6"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699587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白紙" type="blank" preserve="1">
  <p:cSld name="白紙">
    <p:spTree>
      <p:nvGrpSpPr>
        <p:cNvPr id="1" name="Shape 26"/>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8" name="スライド番号プレースホルダー 7"/>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1844750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735652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060874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42128079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5"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11561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543369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458464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92817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
        <p:nvSpPr>
          <p:cNvPr id="8" name="スライド番号プレースホルダー 7"/>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3490317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174830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414287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6"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24393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11" name="Rectangle 409"/>
          <p:cNvSpPr>
            <a:spLocks noChangeArrowheads="1"/>
          </p:cNvSpPr>
          <p:nvPr/>
        </p:nvSpPr>
        <p:spPr bwMode="auto">
          <a:xfrm>
            <a:off x="0" y="345600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782624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9668554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595483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255259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3341610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11" name="Rectangle 409"/>
          <p:cNvSpPr>
            <a:spLocks noChangeArrowheads="1"/>
          </p:cNvSpPr>
          <p:nvPr/>
        </p:nvSpPr>
        <p:spPr bwMode="auto">
          <a:xfrm>
            <a:off x="0" y="345600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0428342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526519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スライド番号プレースホルダー 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1433013"/>
      </p:ext>
    </p:extLst>
  </p:cSld>
  <p:clrMapOvr>
    <a:masterClrMapping/>
  </p:clrMapOvr>
  <p:hf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7849702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2291429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3416923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Content Placeholder 2"/>
          <p:cNvSpPr>
            <a:spLocks noGrp="1"/>
          </p:cNvSpPr>
          <p:nvPr>
            <p:ph sz="half" idx="11"/>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スライド番号プレースホルダー 10"/>
          <p:cNvSpPr>
            <a:spLocks noGrp="1"/>
          </p:cNvSpPr>
          <p:nvPr>
            <p:ph type="sldNum" sz="quarter" idx="12"/>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タイトル 11"/>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00367848"/>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245553117"/>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61560841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2つのコンテンツ">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4698606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5"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56116435"/>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タイトル スライド">
  <p:cSld name="2_タイトル スライド">
    <p:spTree>
      <p:nvGrpSpPr>
        <p:cNvPr id="1" name="Shape 13"/>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3"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4"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9"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5651633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タイトルとコンテンツ">
  <p:cSld name="3_タイトルとコンテンツ">
    <p:spTree>
      <p:nvGrpSpPr>
        <p:cNvPr id="1" name="Shape 18"/>
        <p:cNvGrpSpPr/>
        <p:nvPr/>
      </p:nvGrpSpPr>
      <p:grpSpPr>
        <a:xfrm>
          <a:off x="0" y="0"/>
          <a:ext cx="0" cy="0"/>
          <a:chOff x="0" y="0"/>
          <a:chExt cx="0" cy="0"/>
        </a:xfrm>
      </p:grpSpPr>
      <p:sp>
        <p:nvSpPr>
          <p:cNvPr id="8" name="Rectangle 409"/>
          <p:cNvSpPr>
            <a:spLocks noChangeArrowheads="1"/>
          </p:cNvSpPr>
          <p:nvPr/>
        </p:nvSpPr>
        <p:spPr bwMode="auto">
          <a:xfrm>
            <a:off x="612000" y="1116000"/>
            <a:ext cx="7920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4" name="スライド番号プレースホルダー 13"/>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タイトル 14"/>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455178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白紙">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正方形/長方形 5"/>
          <p:cNvSpPr/>
          <p:nvPr/>
        </p:nvSpPr>
        <p:spPr>
          <a:xfrm>
            <a:off x="61473" y="6197175"/>
            <a:ext cx="2220686" cy="64545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2215167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7"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15620147"/>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6"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491790146"/>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3456000"/>
            <a:ext cx="9144000" cy="54000"/>
          </a:xfrm>
          <a:prstGeom prst="rect">
            <a:avLst/>
          </a:prstGeom>
          <a:gradFill flip="none" rotWithShape="1">
            <a:gsLst>
              <a:gs pos="0">
                <a:srgbClr val="C00000"/>
              </a:gs>
              <a:gs pos="100000">
                <a:srgbClr val="EAEAEA"/>
              </a:gs>
            </a:gsLst>
            <a:lin ang="0" scaled="1"/>
            <a:tileRect/>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4"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5"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2442645809"/>
      </p:ext>
    </p:extLst>
  </p:cSld>
  <p:clrMapOvr>
    <a:overrideClrMapping bg1="lt1" tx1="dk1" bg2="lt2" tx2="dk2" accent1="accent1" accent2="accent2" accent3="accent3" accent4="accent4" accent5="accent5" accent6="accent6" hlink="hlink" folHlink="folHlink"/>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2つの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6"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49824995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スライド番号プレースホルダー 9"/>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1"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431838003"/>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3_タイトルと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612000" y="1116000"/>
            <a:ext cx="7920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2"/>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3" name="タイトル 12"/>
          <p:cNvSpPr>
            <a:spLocks noGrp="1"/>
          </p:cNvSpPr>
          <p:nvPr>
            <p:ph type="title"/>
          </p:nvPr>
        </p:nvSpPr>
        <p:spPr/>
        <p:txBody>
          <a:bodyPr/>
          <a:lstStyle/>
          <a:p>
            <a:r>
              <a:rPr kumimoji="1" lang="ja-JP" altLang="en-US"/>
              <a:t>マスター タイトルの書式設定</a:t>
            </a:r>
          </a:p>
        </p:txBody>
      </p:sp>
      <p:sp>
        <p:nvSpPr>
          <p:cNvPr id="14"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447259288"/>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22"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23"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269148145"/>
      </p:ext>
    </p:extLst>
  </p:cSld>
  <p:clrMapOvr>
    <a:overrideClrMapping bg1="lt1" tx1="dk1" bg2="lt2" tx2="dk2" accent1="accent1" accent2="accent2" accent3="accent3" accent4="accent4" accent5="accent5" accent6="accent6" hlink="hlink" folHlink="folHlink"/>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7"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520541976"/>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タイトルのみ">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スライド番号プレースホルダー 10"/>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113686850"/>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タイトル スライド">
    <p:spTree>
      <p:nvGrpSpPr>
        <p:cNvPr id="1" name=""/>
        <p:cNvGrpSpPr/>
        <p:nvPr/>
      </p:nvGrpSpPr>
      <p:grpSpPr>
        <a:xfrm>
          <a:off x="0" y="0"/>
          <a:ext cx="0" cy="0"/>
          <a:chOff x="0" y="0"/>
          <a:chExt cx="0" cy="0"/>
        </a:xfrm>
      </p:grpSpPr>
      <p:sp>
        <p:nvSpPr>
          <p:cNvPr id="9" name="Rectangle 409"/>
          <p:cNvSpPr>
            <a:spLocks noChangeArrowheads="1"/>
          </p:cNvSpPr>
          <p:nvPr/>
        </p:nvSpPr>
        <p:spPr bwMode="auto">
          <a:xfrm>
            <a:off x="0" y="345600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Title 1"/>
          <p:cNvSpPr>
            <a:spLocks noGrp="1"/>
          </p:cNvSpPr>
          <p:nvPr>
            <p:ph type="ctrTitle"/>
          </p:nvPr>
        </p:nvSpPr>
        <p:spPr>
          <a:xfrm>
            <a:off x="612000" y="360000"/>
            <a:ext cx="7920000" cy="2916000"/>
          </a:xfrm>
        </p:spPr>
        <p:txBody>
          <a:bodyPr anchor="b"/>
          <a:lstStyle>
            <a:lvl1pPr algn="ctr">
              <a:defRPr sz="4500" b="1"/>
            </a:lvl1pPr>
          </a:lstStyle>
          <a:p>
            <a:r>
              <a:rPr lang="ja-JP" altLang="en-US"/>
              <a:t>マスター タイトルの書式設定</a:t>
            </a:r>
            <a:endParaRPr lang="en-US" dirty="0"/>
          </a:p>
        </p:txBody>
      </p:sp>
      <p:sp>
        <p:nvSpPr>
          <p:cNvPr id="12"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
        <p:nvSpPr>
          <p:cNvPr id="13" name="Subtitle 2"/>
          <p:cNvSpPr>
            <a:spLocks noGrp="1"/>
          </p:cNvSpPr>
          <p:nvPr>
            <p:ph type="subTitle" idx="1"/>
          </p:nvPr>
        </p:nvSpPr>
        <p:spPr>
          <a:xfrm>
            <a:off x="612000" y="3852000"/>
            <a:ext cx="7920000" cy="2736000"/>
          </a:xfr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40396833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2020/1/11</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000"/>
            </a:lvl1pPr>
          </a:lstStyle>
          <a:p>
            <a:fld id="{1D297E8F-7A84-4DD5-9209-DE937918CEEE}" type="slidenum">
              <a:rPr lang="ja-JP" altLang="en-US" smtClean="0"/>
              <a:pPr/>
              <a:t>‹#›</a:t>
            </a:fld>
            <a:endParaRPr lang="ja-JP" altLang="en-US"/>
          </a:p>
        </p:txBody>
      </p:sp>
    </p:spTree>
    <p:extLst>
      <p:ext uri="{BB962C8B-B14F-4D97-AF65-F5344CB8AC3E}">
        <p14:creationId xmlns:p14="http://schemas.microsoft.com/office/powerpoint/2010/main" val="11686756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_タイトルとコンテンツ">
    <p:spTree>
      <p:nvGrpSpPr>
        <p:cNvPr id="1" name=""/>
        <p:cNvGrpSpPr/>
        <p:nvPr/>
      </p:nvGrpSpPr>
      <p:grpSpPr>
        <a:xfrm>
          <a:off x="0" y="0"/>
          <a:ext cx="0" cy="0"/>
          <a:chOff x="0" y="0"/>
          <a:chExt cx="0" cy="0"/>
        </a:xfrm>
      </p:grpSpPr>
      <p:sp>
        <p:nvSpPr>
          <p:cNvPr id="5" name="Rectangle 409"/>
          <p:cNvSpPr>
            <a:spLocks noChangeArrowheads="1"/>
          </p:cNvSpPr>
          <p:nvPr/>
        </p:nvSpPr>
        <p:spPr bwMode="auto">
          <a:xfrm>
            <a:off x="612000" y="1116000"/>
            <a:ext cx="7920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3"/>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6" name="タイトル 15"/>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395034449"/>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
        <p:nvSpPr>
          <p:cNvPr id="8" name="スライド番号プレースホルダー 7"/>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318058660"/>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スライド番号プレースホルダー 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894732820"/>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白紙">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正方形/長方形 5"/>
          <p:cNvSpPr/>
          <p:nvPr/>
        </p:nvSpPr>
        <p:spPr>
          <a:xfrm>
            <a:off x="61473" y="6197175"/>
            <a:ext cx="2220686" cy="64545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3949880784"/>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_タイトル スライド">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44093404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_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469729177"/>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95895640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_タイトルのみ">
    <p:spTree>
      <p:nvGrpSpPr>
        <p:cNvPr id="1" name=""/>
        <p:cNvGrpSpPr/>
        <p:nvPr/>
      </p:nvGrpSpPr>
      <p:grpSpPr>
        <a:xfrm>
          <a:off x="0" y="0"/>
          <a:ext cx="0" cy="0"/>
          <a:chOff x="0" y="0"/>
          <a:chExt cx="0" cy="0"/>
        </a:xfrm>
      </p:grpSpPr>
      <p:sp>
        <p:nvSpPr>
          <p:cNvPr id="6"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60837868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11" name="Rectangle 409"/>
          <p:cNvSpPr>
            <a:spLocks noChangeArrowheads="1"/>
          </p:cNvSpPr>
          <p:nvPr/>
        </p:nvSpPr>
        <p:spPr bwMode="auto">
          <a:xfrm>
            <a:off x="0" y="345600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dirty="0"/>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6128650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472057775"/>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2020/1/11</a:t>
            </a:r>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967576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708502402"/>
      </p:ext>
    </p:extLst>
  </p:cSld>
  <p:clrMapOvr>
    <a:masterClrMapping/>
  </p:clrMapOvr>
  <p:hf hdr="0" ft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3484169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3" name="Rectangle 409"/>
          <p:cNvSpPr>
            <a:spLocks noChangeArrowheads="1"/>
          </p:cNvSpPr>
          <p:nvPr/>
        </p:nvSpPr>
        <p:spPr bwMode="auto">
          <a:xfrm>
            <a:off x="0" y="0"/>
            <a:ext cx="9144000" cy="54000"/>
          </a:xfrm>
          <a:prstGeom prst="rect">
            <a:avLst/>
          </a:prstGeom>
          <a:gradFill rotWithShape="1">
            <a:gsLst>
              <a:gs pos="0">
                <a:schemeClr val="accent2">
                  <a:lumMod val="75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4" name="スライド番号プレースホルダー 3"/>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2557936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Content Placeholder 2"/>
          <p:cNvSpPr>
            <a:spLocks noGrp="1"/>
          </p:cNvSpPr>
          <p:nvPr>
            <p:ph sz="half" idx="11"/>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スライド番号プレースホルダー 10"/>
          <p:cNvSpPr>
            <a:spLocks noGrp="1"/>
          </p:cNvSpPr>
          <p:nvPr>
            <p:ph type="sldNum" sz="quarter" idx="12"/>
          </p:nvPr>
        </p:nvSpPr>
        <p:spPr/>
        <p:txBody>
          <a:bodyPr/>
          <a:lstStyle/>
          <a:p>
            <a:fld id="{1D297E8F-7A84-4DD5-9209-DE937918CEEE}" type="slidenum">
              <a:rPr kumimoji="1" lang="ja-JP" altLang="en-US" smtClean="0"/>
              <a:t>‹#›</a:t>
            </a:fld>
            <a:endParaRPr kumimoji="1" lang="ja-JP" altLang="en-US"/>
          </a:p>
        </p:txBody>
      </p:sp>
      <p:sp>
        <p:nvSpPr>
          <p:cNvPr id="12" name="タイトル 11"/>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468514581"/>
      </p:ext>
    </p:extLst>
  </p:cSld>
  <p:clrMapOvr>
    <a:masterClrMapping/>
  </p:clrMapOvr>
  <p:hf hdr="0" ft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920508878"/>
      </p:ext>
    </p:extLst>
  </p:cSld>
  <p:clrMapOvr>
    <a:masterClrMapping/>
  </p:clrMapOvr>
  <p:hf hdr="0" ft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タイトルとコンテンツ">
    <p:spTree>
      <p:nvGrpSpPr>
        <p:cNvPr id="1" name=""/>
        <p:cNvGrpSpPr/>
        <p:nvPr/>
      </p:nvGrpSpPr>
      <p:grpSpPr>
        <a:xfrm>
          <a:off x="0" y="0"/>
          <a:ext cx="0" cy="0"/>
          <a:chOff x="0" y="0"/>
          <a:chExt cx="0" cy="0"/>
        </a:xfrm>
      </p:grpSpPr>
      <p:sp>
        <p:nvSpPr>
          <p:cNvPr id="9" name="Rectangle 409"/>
          <p:cNvSpPr>
            <a:spLocks noChangeArrowheads="1"/>
          </p:cNvSpPr>
          <p:nvPr/>
        </p:nvSpPr>
        <p:spPr bwMode="auto">
          <a:xfrm>
            <a:off x="612000" y="1116000"/>
            <a:ext cx="7920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639001676"/>
      </p:ext>
    </p:extLst>
  </p:cSld>
  <p:clrMapOvr>
    <a:masterClrMapping/>
  </p:clrMapOvr>
  <p:hf hdr="0" ft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2つのコンテンツ">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272081764"/>
      </p:ext>
    </p:extLst>
  </p:cSld>
  <p:clrMapOvr>
    <a:masterClrMapping/>
  </p:clrMapOvr>
  <p:hf hdr="0" ftr="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タイトルのみ">
    <p:spTree>
      <p:nvGrpSpPr>
        <p:cNvPr id="1" name=""/>
        <p:cNvGrpSpPr/>
        <p:nvPr/>
      </p:nvGrpSpPr>
      <p:grpSpPr>
        <a:xfrm>
          <a:off x="0" y="0"/>
          <a:ext cx="0" cy="0"/>
          <a:chOff x="0" y="0"/>
          <a:chExt cx="0" cy="0"/>
        </a:xfrm>
      </p:grpSpPr>
      <p:sp>
        <p:nvSpPr>
          <p:cNvPr id="5" name="Rectangle 409"/>
          <p:cNvSpPr>
            <a:spLocks noChangeArrowheads="1"/>
          </p:cNvSpPr>
          <p:nvPr/>
        </p:nvSpPr>
        <p:spPr bwMode="auto">
          <a:xfrm>
            <a:off x="0" y="0"/>
            <a:ext cx="9144000" cy="54000"/>
          </a:xfrm>
          <a:prstGeom prst="rect">
            <a:avLst/>
          </a:prstGeom>
          <a:gradFill rotWithShape="1">
            <a:gsLst>
              <a:gs pos="0">
                <a:srgbClr val="CA97FD"/>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260539995"/>
      </p:ext>
    </p:extLst>
  </p:cSld>
  <p:clrMapOvr>
    <a:masterClrMapping/>
  </p:clrMapOvr>
  <p:hf hdr="0" ftr="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タイトル スライド">
  <p:cSld name="2_タイトル スライド">
    <p:spTree>
      <p:nvGrpSpPr>
        <p:cNvPr id="1" name="Shape 13"/>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3"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4"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15" name="スライド番号プレースホルダー 14"/>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9"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261524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タイトルとコンテンツ">
  <p:cSld name="3_タイトルとコンテンツ">
    <p:spTree>
      <p:nvGrpSpPr>
        <p:cNvPr id="1" name="Shape 18"/>
        <p:cNvGrpSpPr/>
        <p:nvPr/>
      </p:nvGrpSpPr>
      <p:grpSpPr>
        <a:xfrm>
          <a:off x="0" y="0"/>
          <a:ext cx="0" cy="0"/>
          <a:chOff x="0" y="0"/>
          <a:chExt cx="0" cy="0"/>
        </a:xfrm>
      </p:grpSpPr>
      <p:sp>
        <p:nvSpPr>
          <p:cNvPr id="8" name="Rectangle 409"/>
          <p:cNvSpPr>
            <a:spLocks noChangeArrowheads="1"/>
          </p:cNvSpPr>
          <p:nvPr/>
        </p:nvSpPr>
        <p:spPr bwMode="auto">
          <a:xfrm>
            <a:off x="612000" y="1116000"/>
            <a:ext cx="7920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4" name="スライド番号プレースホルダー 13"/>
          <p:cNvSpPr>
            <a:spLocks noGrp="1"/>
          </p:cNvSpPr>
          <p:nvPr>
            <p:ph type="sldNum" sz="quarter" idx="11"/>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5" name="タイトル 14"/>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255902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22"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23"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0"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960631311"/>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7"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152546121"/>
      </p:ext>
    </p:extLst>
  </p:cSld>
  <p:clrMapOvr>
    <a:masterClrMapping/>
  </p:clrMapOvr>
  <p:hf hdr="0" ft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chemeClr val="accent1">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6"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633084256"/>
      </p:ext>
    </p:extLst>
  </p:cSld>
  <p:clrMapOvr>
    <a:masterClrMapping/>
  </p:clrMapOvr>
  <p:hf hdr="0" ftr="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_タイトル スライド">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3456000"/>
            <a:ext cx="9144000" cy="54000"/>
          </a:xfrm>
          <a:prstGeom prst="rect">
            <a:avLst/>
          </a:prstGeom>
          <a:gradFill flip="none" rotWithShape="1">
            <a:gsLst>
              <a:gs pos="0">
                <a:srgbClr val="C00000"/>
              </a:gs>
              <a:gs pos="100000">
                <a:srgbClr val="EAEAEA"/>
              </a:gs>
            </a:gsLst>
            <a:lin ang="0" scaled="1"/>
            <a:tileRect/>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4"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5"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8"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056578882"/>
      </p:ext>
    </p:extLst>
  </p:cSld>
  <p:clrMapOvr>
    <a:overrideClrMapping bg1="lt1" tx1="dk1" bg2="lt2" tx2="dk2" accent1="accent1" accent2="accent2" accent3="accent3" accent4="accent4" accent5="accent5" accent6="accent6" hlink="hlink" folHlink="folHlink"/>
  </p:clrMapOvr>
  <p:hf hdr="0" ftr="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_2つの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5"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6"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443302950"/>
      </p:ext>
    </p:extLst>
  </p:cSld>
  <p:clrMapOvr>
    <a:masterClrMapping/>
  </p:clrMapOvr>
  <p:hf hdr="0" ftr="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C00000"/>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スライド番号プレースホルダー 9"/>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1"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3809054142"/>
      </p:ext>
    </p:extLst>
  </p:cSld>
  <p:clrMapOvr>
    <a:masterClrMapping/>
  </p:clrMapOvr>
  <p:hf hdr="0" ftr="0"/>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3_タイトルと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612000" y="1116000"/>
            <a:ext cx="7920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2"/>
          </p:nvPr>
        </p:nvSpPr>
        <p:spPr/>
        <p:txBody>
          <a:bodyPr/>
          <a:lstStyle/>
          <a:p>
            <a:fld id="{1D297E8F-7A84-4DD5-9209-DE937918CEEE}" type="slidenum">
              <a:rPr kumimoji="1" lang="ja-JP" altLang="en-US" smtClean="0"/>
              <a:t>‹#›</a:t>
            </a:fld>
            <a:endParaRPr kumimoji="1" lang="ja-JP" altLang="en-US"/>
          </a:p>
        </p:txBody>
      </p:sp>
      <p:sp>
        <p:nvSpPr>
          <p:cNvPr id="13" name="タイトル 12"/>
          <p:cNvSpPr>
            <a:spLocks noGrp="1"/>
          </p:cNvSpPr>
          <p:nvPr>
            <p:ph type="title"/>
          </p:nvPr>
        </p:nvSpPr>
        <p:spPr/>
        <p:txBody>
          <a:bodyPr/>
          <a:lstStyle/>
          <a:p>
            <a:r>
              <a:rPr kumimoji="1" lang="ja-JP" altLang="en-US"/>
              <a:t>マスター タイトルの書式設定</a:t>
            </a:r>
          </a:p>
        </p:txBody>
      </p:sp>
      <p:sp>
        <p:nvSpPr>
          <p:cNvPr id="14"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961053303"/>
      </p:ext>
    </p:extLst>
  </p:cSld>
  <p:clrMapOvr>
    <a:masterClrMapping/>
  </p:clrMapOvr>
  <p:hf hdr="0" ftr="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タイトル スライド">
    <p:spTree>
      <p:nvGrpSpPr>
        <p:cNvPr id="1" name=""/>
        <p:cNvGrpSpPr/>
        <p:nvPr/>
      </p:nvGrpSpPr>
      <p:grpSpPr>
        <a:xfrm>
          <a:off x="0" y="0"/>
          <a:ext cx="0" cy="0"/>
          <a:chOff x="0" y="0"/>
          <a:chExt cx="0" cy="0"/>
        </a:xfrm>
      </p:grpSpPr>
      <p:sp>
        <p:nvSpPr>
          <p:cNvPr id="7" name="Rectangle 409"/>
          <p:cNvSpPr>
            <a:spLocks noChangeArrowheads="1"/>
          </p:cNvSpPr>
          <p:nvPr/>
        </p:nvSpPr>
        <p:spPr bwMode="auto">
          <a:xfrm>
            <a:off x="0" y="345600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22"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23"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6" name="スライド番号プレースホルダー 5"/>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0"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3370059120"/>
      </p:ext>
    </p:extLst>
  </p:cSld>
  <p:clrMapOvr>
    <a:overrideClrMapping bg1="lt1" tx1="dk1" bg2="lt2" tx2="dk2" accent1="accent1" accent2="accent2" accent3="accent3" accent4="accent4" accent5="accent5" accent6="accent6" hlink="hlink" folHlink="folHlink"/>
  </p:clrMapOvr>
  <p:hf hdr="0" ftr="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5" name="スライド番号プレースホルダー 1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7" name="Content Placeholder 2"/>
          <p:cNvSpPr>
            <a:spLocks noGrp="1"/>
          </p:cNvSpPr>
          <p:nvPr>
            <p:ph sz="half" idx="1"/>
          </p:nvPr>
        </p:nvSpPr>
        <p:spPr>
          <a:xfrm>
            <a:off x="612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8" name="Content Placeholder 3"/>
          <p:cNvSpPr>
            <a:spLocks noGrp="1"/>
          </p:cNvSpPr>
          <p:nvPr>
            <p:ph sz="half" idx="2"/>
          </p:nvPr>
        </p:nvSpPr>
        <p:spPr>
          <a:xfrm>
            <a:off x="4644000" y="1260000"/>
            <a:ext cx="38862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323957062"/>
      </p:ext>
    </p:extLst>
  </p:cSld>
  <p:clrMapOvr>
    <a:masterClrMapping/>
  </p:clrMapOvr>
  <p:hf hdr="0" ftr="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_タイトルのみ">
    <p:spTree>
      <p:nvGrpSpPr>
        <p:cNvPr id="1" name=""/>
        <p:cNvGrpSpPr/>
        <p:nvPr/>
      </p:nvGrpSpPr>
      <p:grpSpPr>
        <a:xfrm>
          <a:off x="0" y="0"/>
          <a:ext cx="0" cy="0"/>
          <a:chOff x="0" y="0"/>
          <a:chExt cx="0" cy="0"/>
        </a:xfrm>
      </p:grpSpPr>
      <p:sp>
        <p:nvSpPr>
          <p:cNvPr id="10" name="Rectangle 409"/>
          <p:cNvSpPr>
            <a:spLocks noChangeArrowheads="1"/>
          </p:cNvSpPr>
          <p:nvPr/>
        </p:nvSpPr>
        <p:spPr bwMode="auto">
          <a:xfrm>
            <a:off x="0" y="0"/>
            <a:ext cx="9144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スライド番号プレースホルダー 10"/>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2"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1514809264"/>
      </p:ext>
    </p:extLst>
  </p:cSld>
  <p:clrMapOvr>
    <a:masterClrMapping/>
  </p:clrMapOvr>
  <p:hf hdr="0" ftr="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タイトル スライド">
    <p:spTree>
      <p:nvGrpSpPr>
        <p:cNvPr id="1" name=""/>
        <p:cNvGrpSpPr/>
        <p:nvPr/>
      </p:nvGrpSpPr>
      <p:grpSpPr>
        <a:xfrm>
          <a:off x="0" y="0"/>
          <a:ext cx="0" cy="0"/>
          <a:chOff x="0" y="0"/>
          <a:chExt cx="0" cy="0"/>
        </a:xfrm>
      </p:grpSpPr>
      <p:sp>
        <p:nvSpPr>
          <p:cNvPr id="9" name="Rectangle 409"/>
          <p:cNvSpPr>
            <a:spLocks noChangeArrowheads="1"/>
          </p:cNvSpPr>
          <p:nvPr/>
        </p:nvSpPr>
        <p:spPr bwMode="auto">
          <a:xfrm>
            <a:off x="0" y="345600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1" name="Title 1"/>
          <p:cNvSpPr>
            <a:spLocks noGrp="1"/>
          </p:cNvSpPr>
          <p:nvPr>
            <p:ph type="ctrTitle"/>
          </p:nvPr>
        </p:nvSpPr>
        <p:spPr>
          <a:xfrm>
            <a:off x="612000" y="360000"/>
            <a:ext cx="7920000" cy="2916000"/>
          </a:xfrm>
        </p:spPr>
        <p:txBody>
          <a:bodyPr anchor="b"/>
          <a:lstStyle>
            <a:lvl1pPr algn="ctr">
              <a:defRPr sz="4500" b="1"/>
            </a:lvl1pPr>
          </a:lstStyle>
          <a:p>
            <a:r>
              <a:rPr lang="ja-JP" altLang="en-US"/>
              <a:t>マスター タイトルの書式設定</a:t>
            </a:r>
            <a:endParaRPr lang="en-US" dirty="0"/>
          </a:p>
        </p:txBody>
      </p:sp>
      <p:sp>
        <p:nvSpPr>
          <p:cNvPr id="12"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
        <p:nvSpPr>
          <p:cNvPr id="13" name="Subtitle 2"/>
          <p:cNvSpPr>
            <a:spLocks noGrp="1"/>
          </p:cNvSpPr>
          <p:nvPr>
            <p:ph type="subTitle" idx="1"/>
          </p:nvPr>
        </p:nvSpPr>
        <p:spPr>
          <a:xfrm>
            <a:off x="612000" y="3852000"/>
            <a:ext cx="7920000" cy="2736000"/>
          </a:xfr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872611359"/>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7" name="Rectangle 409"/>
          <p:cNvSpPr>
            <a:spLocks noChangeArrowheads="1"/>
          </p:cNvSpPr>
          <p:nvPr/>
        </p:nvSpPr>
        <p:spPr bwMode="auto">
          <a:xfrm>
            <a:off x="612000" y="1116000"/>
            <a:ext cx="7920000" cy="54000"/>
          </a:xfrm>
          <a:prstGeom prst="rect">
            <a:avLst/>
          </a:prstGeom>
          <a:gradFill rotWithShape="1">
            <a:gsLst>
              <a:gs pos="0">
                <a:srgbClr val="28517A"/>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2" name="スライド番号プレースホルダー 11"/>
          <p:cNvSpPr>
            <a:spLocks noGrp="1"/>
          </p:cNvSpPr>
          <p:nvPr>
            <p:ph type="sldNum" sz="quarter" idx="12"/>
          </p:nvPr>
        </p:nvSpPr>
        <p:spPr/>
        <p:txBody>
          <a:body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13" name="タイトル 12"/>
          <p:cNvSpPr>
            <a:spLocks noGrp="1"/>
          </p:cNvSpPr>
          <p:nvPr>
            <p:ph type="title"/>
          </p:nvPr>
        </p:nvSpPr>
        <p:spPr/>
        <p:txBody>
          <a:bodyPr/>
          <a:lstStyle/>
          <a:p>
            <a:r>
              <a:rPr kumimoji="1" lang="ja-JP" altLang="en-US"/>
              <a:t>マスター タイトルの書式設定</a:t>
            </a:r>
          </a:p>
        </p:txBody>
      </p:sp>
      <p:sp>
        <p:nvSpPr>
          <p:cNvPr id="14"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6303785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タイトルとコンテンツ">
    <p:spTree>
      <p:nvGrpSpPr>
        <p:cNvPr id="1" name=""/>
        <p:cNvGrpSpPr/>
        <p:nvPr/>
      </p:nvGrpSpPr>
      <p:grpSpPr>
        <a:xfrm>
          <a:off x="0" y="0"/>
          <a:ext cx="0" cy="0"/>
          <a:chOff x="0" y="0"/>
          <a:chExt cx="0" cy="0"/>
        </a:xfrm>
      </p:grpSpPr>
      <p:sp>
        <p:nvSpPr>
          <p:cNvPr id="5" name="Rectangle 409"/>
          <p:cNvSpPr>
            <a:spLocks noChangeArrowheads="1"/>
          </p:cNvSpPr>
          <p:nvPr/>
        </p:nvSpPr>
        <p:spPr bwMode="auto">
          <a:xfrm>
            <a:off x="612000" y="1116000"/>
            <a:ext cx="7920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0"/>
          </p:nvPr>
        </p:nvSpPr>
        <p:spPr>
          <a:xfrm>
            <a:off x="612000" y="1259999"/>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スライド番号プレースホルダー 3"/>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16" name="タイトル 15"/>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430242340"/>
      </p:ext>
    </p:extLst>
  </p:cSld>
  <p:clrMapOvr>
    <a:masterClrMapping/>
  </p:clrMapOvr>
  <p:hf hdr="0" ftr="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5_タイトルのみ">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
        <p:nvSpPr>
          <p:cNvPr id="8" name="スライド番号プレースホルダー 7"/>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1277812760"/>
      </p:ext>
    </p:extLst>
  </p:cSld>
  <p:clrMapOvr>
    <a:masterClrMapping/>
  </p:clrMapOvr>
  <p:hf hdr="0" ftr="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5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スライド番号プレースホルダー 4"/>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734530971"/>
      </p:ext>
    </p:extLst>
  </p:cSld>
  <p:clrMapOvr>
    <a:masterClrMapping/>
  </p:clrMapOvr>
  <p:hf hdr="0" ftr="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白紙">
    <p:spTree>
      <p:nvGrpSpPr>
        <p:cNvPr id="1" name=""/>
        <p:cNvGrpSpPr/>
        <p:nvPr/>
      </p:nvGrpSpPr>
      <p:grpSpPr>
        <a:xfrm>
          <a:off x="0" y="0"/>
          <a:ext cx="0" cy="0"/>
          <a:chOff x="0" y="0"/>
          <a:chExt cx="0" cy="0"/>
        </a:xfrm>
      </p:grpSpPr>
      <p:sp>
        <p:nvSpPr>
          <p:cNvPr id="4" name="Rectangle 409"/>
          <p:cNvSpPr>
            <a:spLocks noChangeArrowheads="1"/>
          </p:cNvSpPr>
          <p:nvPr/>
        </p:nvSpPr>
        <p:spPr bwMode="auto">
          <a:xfrm>
            <a:off x="0" y="0"/>
            <a:ext cx="9144000" cy="54000"/>
          </a:xfrm>
          <a:prstGeom prst="rect">
            <a:avLst/>
          </a:prstGeom>
          <a:gradFill rotWithShape="1">
            <a:gsLst>
              <a:gs pos="0">
                <a:srgbClr val="3A358C"/>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6" name="正方形/長方形 5"/>
          <p:cNvSpPr/>
          <p:nvPr/>
        </p:nvSpPr>
        <p:spPr>
          <a:xfrm>
            <a:off x="61473" y="6197175"/>
            <a:ext cx="2220686" cy="64545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1969388595"/>
      </p:ext>
    </p:extLst>
  </p:cSld>
  <p:clrMapOvr>
    <a:masterClrMapping/>
  </p:clrMapOvr>
  <p:hf hdr="0" ftr="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5_タイトル スライド">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345600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Title 1"/>
          <p:cNvSpPr>
            <a:spLocks noGrp="1"/>
          </p:cNvSpPr>
          <p:nvPr>
            <p:ph type="ctrTitle"/>
          </p:nvPr>
        </p:nvSpPr>
        <p:spPr>
          <a:xfrm>
            <a:off x="612000" y="360000"/>
            <a:ext cx="7920000" cy="2916000"/>
          </a:xfrm>
          <a:prstGeom prst="rect">
            <a:avLst/>
          </a:prstGeom>
        </p:spPr>
        <p:txBody>
          <a:bodyPr anchor="b"/>
          <a:lstStyle>
            <a:lvl1pPr algn="ctr">
              <a:defRPr sz="4500" b="1"/>
            </a:lvl1pPr>
          </a:lstStyle>
          <a:p>
            <a:r>
              <a:rPr lang="ja-JP" altLang="en-US"/>
              <a:t>マスター タイトルの書式設定</a:t>
            </a:r>
            <a:endParaRPr lang="en-US" dirty="0"/>
          </a:p>
        </p:txBody>
      </p:sp>
      <p:sp>
        <p:nvSpPr>
          <p:cNvPr id="10" name="Subtitle 2"/>
          <p:cNvSpPr>
            <a:spLocks noGrp="1"/>
          </p:cNvSpPr>
          <p:nvPr>
            <p:ph type="subTitle" idx="1"/>
          </p:nvPr>
        </p:nvSpPr>
        <p:spPr>
          <a:xfrm>
            <a:off x="612000" y="3852000"/>
            <a:ext cx="7920000" cy="2736000"/>
          </a:xfrm>
          <a:prstGeom prst="rect">
            <a:avLst/>
          </a:prstGeo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3" name="スライド番号プレースホルダー 2"/>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7" name="Text Box 444"/>
          <p:cNvSpPr txBox="1">
            <a:spLocks noChangeArrowheads="1"/>
          </p:cNvSpPr>
          <p:nvPr/>
        </p:nvSpPr>
        <p:spPr bwMode="auto">
          <a:xfrm>
            <a:off x="3305467" y="6636178"/>
            <a:ext cx="2533066" cy="234360"/>
          </a:xfrm>
          <a:prstGeom prst="rect">
            <a:avLst/>
          </a:prstGeom>
          <a:noFill/>
          <a:ln w="9525">
            <a:noFill/>
            <a:miter lim="800000"/>
            <a:headEnd/>
            <a:tailEnd/>
          </a:ln>
          <a:effectLst/>
        </p:spPr>
        <p:txBody>
          <a:bodyPr wrap="none">
            <a:spAutoFit/>
          </a:bodyP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r>
              <a:rPr lang="en-US" altLang="ja-JP" sz="923" dirty="0">
                <a:solidFill>
                  <a:srgbClr val="5F5F5F"/>
                </a:solidFill>
                <a:latin typeface="メイリオ" panose="020B0604030504040204" pitchFamily="50" charset="-128"/>
                <a:ea typeface="メイリオ" panose="020B0604030504040204" pitchFamily="50" charset="-128"/>
                <a:cs typeface="Arial" panose="020B0604020202020204" pitchFamily="34" charset="0"/>
              </a:rPr>
              <a:t>© 2021 National Institute of Informatics</a:t>
            </a:r>
          </a:p>
        </p:txBody>
      </p:sp>
    </p:spTree>
    <p:extLst>
      <p:ext uri="{BB962C8B-B14F-4D97-AF65-F5344CB8AC3E}">
        <p14:creationId xmlns:p14="http://schemas.microsoft.com/office/powerpoint/2010/main" val="1626157911"/>
      </p:ext>
    </p:extLst>
  </p:cSld>
  <p:clrMapOvr>
    <a:masterClrMapping/>
  </p:clrMapOvr>
  <p:hf hdr="0" ftr="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5_タイトルとコンテンツ">
    <p:spTree>
      <p:nvGrpSpPr>
        <p:cNvPr id="1" name=""/>
        <p:cNvGrpSpPr/>
        <p:nvPr/>
      </p:nvGrpSpPr>
      <p:grpSpPr>
        <a:xfrm>
          <a:off x="0" y="0"/>
          <a:ext cx="0" cy="0"/>
          <a:chOff x="0" y="0"/>
          <a:chExt cx="0" cy="0"/>
        </a:xfrm>
      </p:grpSpPr>
      <p:sp>
        <p:nvSpPr>
          <p:cNvPr id="6" name="Rectangle 409"/>
          <p:cNvSpPr>
            <a:spLocks noChangeArrowheads="1"/>
          </p:cNvSpPr>
          <p:nvPr/>
        </p:nvSpPr>
        <p:spPr bwMode="auto">
          <a:xfrm>
            <a:off x="612000" y="1116000"/>
            <a:ext cx="7920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10" name="Content Placeholder 2"/>
          <p:cNvSpPr>
            <a:spLocks noGrp="1"/>
          </p:cNvSpPr>
          <p:nvPr>
            <p:ph sz="half" idx="10"/>
          </p:nvPr>
        </p:nvSpPr>
        <p:spPr>
          <a:xfrm>
            <a:off x="612000" y="1260000"/>
            <a:ext cx="7920000" cy="5328000"/>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スライド番号プレースホルダー 6"/>
          <p:cNvSpPr>
            <a:spLocks noGrp="1"/>
          </p:cNvSpPr>
          <p:nvPr>
            <p:ph type="sldNum" sz="quarter" idx="11"/>
          </p:nvPr>
        </p:nvSpPr>
        <p:spPr/>
        <p:txBody>
          <a:bodyPr/>
          <a:lstStyle/>
          <a:p>
            <a:fld id="{1D297E8F-7A84-4DD5-9209-DE937918CEEE}" type="slidenum">
              <a:rPr kumimoji="1" lang="ja-JP" altLang="en-US" smtClean="0"/>
              <a:t>‹#›</a:t>
            </a:fld>
            <a:endParaRPr kumimoji="1" lang="ja-JP" altLang="en-US"/>
          </a:p>
        </p:txBody>
      </p:sp>
      <p:sp>
        <p:nvSpPr>
          <p:cNvPr id="8" name="タイトル 7"/>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967537728"/>
      </p:ext>
    </p:extLst>
  </p:cSld>
  <p:clrMapOvr>
    <a:masterClrMapping/>
  </p:clrMapOvr>
  <p:hf hdr="0" ftr="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6_2つのコンテンツ">
    <p:spTree>
      <p:nvGrpSpPr>
        <p:cNvPr id="1" name=""/>
        <p:cNvGrpSpPr/>
        <p:nvPr/>
      </p:nvGrpSpPr>
      <p:grpSpPr>
        <a:xfrm>
          <a:off x="0" y="0"/>
          <a:ext cx="0" cy="0"/>
          <a:chOff x="0" y="0"/>
          <a:chExt cx="0" cy="0"/>
        </a:xfrm>
      </p:grpSpPr>
      <p:sp>
        <p:nvSpPr>
          <p:cNvPr id="8"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7" name="スライド番号プレースホルダー 6"/>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2" name="Content Placeholder 2"/>
          <p:cNvSpPr>
            <a:spLocks noGrp="1"/>
          </p:cNvSpPr>
          <p:nvPr>
            <p:ph sz="half" idx="1"/>
          </p:nvPr>
        </p:nvSpPr>
        <p:spPr>
          <a:xfrm>
            <a:off x="612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Content Placeholder 3"/>
          <p:cNvSpPr>
            <a:spLocks noGrp="1"/>
          </p:cNvSpPr>
          <p:nvPr>
            <p:ph sz="half" idx="2"/>
          </p:nvPr>
        </p:nvSpPr>
        <p:spPr>
          <a:xfrm>
            <a:off x="4644000" y="1260000"/>
            <a:ext cx="3886200" cy="532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2934779570"/>
      </p:ext>
    </p:extLst>
  </p:cSld>
  <p:clrMapOvr>
    <a:masterClrMapping/>
  </p:clrMapOvr>
  <p:hf hdr="0" ftr="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6_タイトルのみ">
    <p:spTree>
      <p:nvGrpSpPr>
        <p:cNvPr id="1" name=""/>
        <p:cNvGrpSpPr/>
        <p:nvPr/>
      </p:nvGrpSpPr>
      <p:grpSpPr>
        <a:xfrm>
          <a:off x="0" y="0"/>
          <a:ext cx="0" cy="0"/>
          <a:chOff x="0" y="0"/>
          <a:chExt cx="0" cy="0"/>
        </a:xfrm>
      </p:grpSpPr>
      <p:sp>
        <p:nvSpPr>
          <p:cNvPr id="6" name="Rectangle 409"/>
          <p:cNvSpPr>
            <a:spLocks noChangeArrowheads="1"/>
          </p:cNvSpPr>
          <p:nvPr/>
        </p:nvSpPr>
        <p:spPr bwMode="auto">
          <a:xfrm>
            <a:off x="0" y="0"/>
            <a:ext cx="9144000" cy="54000"/>
          </a:xfrm>
          <a:prstGeom prst="rect">
            <a:avLst/>
          </a:prstGeom>
          <a:gradFill rotWithShape="1">
            <a:gsLst>
              <a:gs pos="0">
                <a:schemeClr val="accent6">
                  <a:lumMod val="60000"/>
                  <a:lumOff val="40000"/>
                </a:schemeClr>
              </a:gs>
              <a:gs pos="100000">
                <a:srgbClr val="EAEAEA"/>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HGPｺﾞｼｯｸE" panose="020B0900000000000000" pitchFamily="50" charset="-128"/>
                <a:ea typeface="ＭＳ Ｐゴシック" panose="020B0600070205080204" pitchFamily="50" charset="-128"/>
              </a:defRPr>
            </a:lvl1pPr>
            <a:lvl2pPr marL="742950" indent="-285750">
              <a:defRPr kumimoji="1" sz="1400">
                <a:solidFill>
                  <a:schemeClr val="tx1"/>
                </a:solidFill>
                <a:latin typeface="HGPｺﾞｼｯｸE" panose="020B0900000000000000" pitchFamily="50" charset="-128"/>
                <a:ea typeface="ＭＳ Ｐゴシック" panose="020B0600070205080204" pitchFamily="50" charset="-128"/>
              </a:defRPr>
            </a:lvl2pPr>
            <a:lvl3pPr marL="1143000" indent="-228600">
              <a:defRPr kumimoji="1" sz="1400">
                <a:solidFill>
                  <a:schemeClr val="tx1"/>
                </a:solidFill>
                <a:latin typeface="HGPｺﾞｼｯｸE" panose="020B0900000000000000" pitchFamily="50" charset="-128"/>
                <a:ea typeface="ＭＳ Ｐゴシック" panose="020B0600070205080204" pitchFamily="50" charset="-128"/>
              </a:defRPr>
            </a:lvl3pPr>
            <a:lvl4pPr marL="1600200" indent="-228600">
              <a:defRPr kumimoji="1" sz="1400">
                <a:solidFill>
                  <a:schemeClr val="tx1"/>
                </a:solidFill>
                <a:latin typeface="HGPｺﾞｼｯｸE" panose="020B0900000000000000" pitchFamily="50" charset="-128"/>
                <a:ea typeface="ＭＳ Ｐゴシック" panose="020B0600070205080204" pitchFamily="50" charset="-128"/>
              </a:defRPr>
            </a:lvl4pPr>
            <a:lvl5pPr marL="2057400" indent="-228600">
              <a:defRPr kumimoji="1" sz="1400">
                <a:solidFill>
                  <a:schemeClr val="tx1"/>
                </a:solidFill>
                <a:latin typeface="HGPｺﾞｼｯｸE" panose="020B0900000000000000" pitchFamily="50" charset="-128"/>
                <a:ea typeface="ＭＳ Ｐゴシック" panose="020B0600070205080204" pitchFamily="50" charset="-128"/>
              </a:defRPr>
            </a:lvl5pPr>
            <a:lvl6pPr marL="25146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6pPr>
            <a:lvl7pPr marL="29718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7pPr>
            <a:lvl8pPr marL="34290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8pPr>
            <a:lvl9pPr marL="3886200" indent="-228600" fontAlgn="base">
              <a:spcBef>
                <a:spcPct val="0"/>
              </a:spcBef>
              <a:spcAft>
                <a:spcPct val="0"/>
              </a:spcAft>
              <a:defRPr kumimoji="1" sz="1400">
                <a:solidFill>
                  <a:schemeClr val="tx1"/>
                </a:solidFill>
                <a:latin typeface="HGPｺﾞｼｯｸE" panose="020B0900000000000000" pitchFamily="50" charset="-128"/>
                <a:ea typeface="ＭＳ Ｐゴシック" panose="020B0600070205080204" pitchFamily="50" charset="-128"/>
              </a:defRPr>
            </a:lvl9pPr>
          </a:lstStyle>
          <a:p>
            <a:endParaRPr lang="ja-JP" altLang="en-US" sz="1292">
              <a:latin typeface="HGPｺﾞｼｯｸE" panose="020B0900000000000000" pitchFamily="50" charset="-128"/>
              <a:ea typeface="HGPｺﾞｼｯｸE" panose="020B0900000000000000" pitchFamily="50" charset="-128"/>
            </a:endParaRPr>
          </a:p>
        </p:txBody>
      </p:sp>
      <p:sp>
        <p:nvSpPr>
          <p:cNvPr id="9" name="スライド番号プレースホルダー 8"/>
          <p:cNvSpPr>
            <a:spLocks noGrp="1"/>
          </p:cNvSpPr>
          <p:nvPr>
            <p:ph type="sldNum" sz="quarter" idx="10"/>
          </p:nvPr>
        </p:nvSpPr>
        <p:spPr/>
        <p:txBody>
          <a:bodyPr/>
          <a:lstStyle/>
          <a:p>
            <a:fld id="{1D297E8F-7A84-4DD5-9209-DE937918CEEE}" type="slidenum">
              <a:rPr kumimoji="1" lang="ja-JP" altLang="en-US" smtClean="0"/>
              <a:t>‹#›</a:t>
            </a:fld>
            <a:endParaRPr kumimoji="1" lang="ja-JP" altLang="en-US"/>
          </a:p>
        </p:txBody>
      </p:sp>
      <p:sp>
        <p:nvSpPr>
          <p:cNvPr id="10" name="タイトル 6"/>
          <p:cNvSpPr>
            <a:spLocks noGrp="1"/>
          </p:cNvSpPr>
          <p:nvPr>
            <p:ph type="title"/>
          </p:nvPr>
        </p:nvSpPr>
        <p:spPr>
          <a:xfrm>
            <a:off x="72000" y="180000"/>
            <a:ext cx="8424000" cy="720000"/>
          </a:xfrm>
        </p:spPr>
        <p:txBody>
          <a:bodyPr/>
          <a:lstStyle/>
          <a:p>
            <a:r>
              <a:rPr kumimoji="1" lang="ja-JP" altLang="en-US"/>
              <a:t>マスター タイトルの書式設定</a:t>
            </a:r>
          </a:p>
        </p:txBody>
      </p:sp>
    </p:spTree>
    <p:extLst>
      <p:ext uri="{BB962C8B-B14F-4D97-AF65-F5344CB8AC3E}">
        <p14:creationId xmlns:p14="http://schemas.microsoft.com/office/powerpoint/2010/main" val="765646342"/>
      </p:ext>
    </p:extLst>
  </p:cSld>
  <p:clrMapOvr>
    <a:masterClrMapping/>
  </p:clrMapOvr>
  <p:hf hdr="0" ftr="0"/>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6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868444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5.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6.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7.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6.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8.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7.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8.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8.png"/><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24000" y="108002"/>
            <a:ext cx="604552" cy="397097"/>
          </a:xfrm>
          <a:prstGeom prst="rect">
            <a:avLst/>
          </a:prstGeom>
        </p:spPr>
      </p:pic>
      <p:sp>
        <p:nvSpPr>
          <p:cNvPr id="8"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1"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1D297E8F-7A84-4DD5-9209-DE937918CEEE}" type="slidenum">
              <a:rPr kumimoji="1" lang="ja-JP" altLang="en-US" smtClean="0"/>
              <a:t>‹#›</a:t>
            </a:fld>
            <a:endParaRPr kumimoji="1" lang="ja-JP" altLang="en-US"/>
          </a:p>
        </p:txBody>
      </p:sp>
      <p:pic>
        <p:nvPicPr>
          <p:cNvPr id="6" name="Shape 14">
            <a:extLst>
              <a:ext uri="{FF2B5EF4-FFF2-40B4-BE49-F238E27FC236}">
                <a16:creationId xmlns:a16="http://schemas.microsoft.com/office/drawing/2014/main" id="{CDA096C9-CD6A-47DB-8DD3-17DC0F9F6D51}"/>
              </a:ext>
            </a:extLst>
          </p:cNvPr>
          <p:cNvPicPr preferRelativeResize="0">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163697" y="66954"/>
            <a:ext cx="915398" cy="40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9388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hdr="0" ftr="0"/>
  <p:txStyles>
    <p:titleStyle>
      <a:lvl1pPr algn="l" defTabSz="685800" rtl="0" eaLnBrk="1" latinLnBrk="0" hangingPunct="1">
        <a:lnSpc>
          <a:spcPct val="100000"/>
        </a:lnSpc>
        <a:spcBef>
          <a:spcPct val="0"/>
        </a:spcBef>
        <a:buNone/>
        <a:defRPr kumimoji="1" sz="3600" b="1" kern="1200" baseline="0">
          <a:solidFill>
            <a:srgbClr val="3A358C"/>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b="0" kern="1200" baseline="0">
          <a:solidFill>
            <a:schemeClr val="tx1"/>
          </a:solidFill>
          <a:latin typeface="+mn-lt"/>
          <a:ea typeface="+mn-ea"/>
          <a:cs typeface="+mn-cs"/>
        </a:defRPr>
      </a:lvl1pPr>
      <a:lvl2pPr marL="623888" indent="-268288" algn="l" defTabSz="685800" rtl="0" eaLnBrk="1" latinLnBrk="0" hangingPunct="1">
        <a:lnSpc>
          <a:spcPct val="100000"/>
        </a:lnSpc>
        <a:spcBef>
          <a:spcPts val="0"/>
        </a:spcBef>
        <a:buFont typeface="メイリオ" panose="020B0604030504040204" pitchFamily="50" charset="-128"/>
        <a:buChar char="•"/>
        <a:defRPr kumimoji="1" sz="2400" b="0" kern="1200" baseline="0">
          <a:solidFill>
            <a:schemeClr val="tx1"/>
          </a:solidFill>
          <a:latin typeface="+mn-lt"/>
          <a:ea typeface="+mn-ea"/>
          <a:cs typeface="+mn-cs"/>
        </a:defRPr>
      </a:lvl2pPr>
      <a:lvl3pPr marL="989013" indent="-268288" algn="l" defTabSz="685800" rtl="0" eaLnBrk="1" latinLnBrk="0" hangingPunct="1">
        <a:lnSpc>
          <a:spcPct val="100000"/>
        </a:lnSpc>
        <a:spcBef>
          <a:spcPts val="0"/>
        </a:spcBef>
        <a:buFont typeface="メイリオ" panose="020B0604030504040204" pitchFamily="50" charset="-128"/>
        <a:buChar char="•"/>
        <a:defRPr kumimoji="1" sz="2000" b="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b="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b="0" kern="1200" baseline="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19" name="図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0001" y="108002"/>
            <a:ext cx="980949" cy="756495"/>
          </a:xfrm>
          <a:prstGeom prst="rect">
            <a:avLst/>
          </a:prstGeom>
        </p:spPr>
      </p:pic>
      <p:sp>
        <p:nvSpPr>
          <p:cNvPr id="14"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6"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7"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88873781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hf hdr="0" ftr="0" dt="0"/>
  <p:txStyles>
    <p:titleStyle>
      <a:lvl1pPr algn="l" rtl="0" eaLnBrk="1" fontAlgn="base" hangingPunct="1">
        <a:lnSpc>
          <a:spcPct val="100000"/>
        </a:lnSpc>
        <a:spcBef>
          <a:spcPct val="0"/>
        </a:spcBef>
        <a:spcAft>
          <a:spcPct val="0"/>
        </a:spcAft>
        <a:defRPr kumimoji="1" sz="3600" b="1" baseline="0">
          <a:solidFill>
            <a:schemeClr val="accent1">
              <a:lumMod val="50000"/>
            </a:schemeClr>
          </a:solidFill>
          <a:effectLst/>
          <a:latin typeface="+mj-lt"/>
          <a:ea typeface="+mj-ea"/>
          <a:cs typeface="メイリオ" panose="020B0604030504040204" pitchFamily="50" charset="-128"/>
        </a:defRPr>
      </a:lvl1pPr>
      <a:lvl2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2pPr>
      <a:lvl3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3pPr>
      <a:lvl4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4pPr>
      <a:lvl5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5pPr>
      <a:lvl6pPr marL="422039"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6pPr>
      <a:lvl7pPr marL="844078"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7pPr>
      <a:lvl8pPr marL="1266117"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8pPr>
      <a:lvl9pPr marL="1688155"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9pPr>
    </p:titleStyle>
    <p:bodyStyle>
      <a:lvl1pPr marL="268288" indent="-268288" algn="l" rtl="0" eaLnBrk="1" fontAlgn="base" hangingPunct="1">
        <a:lnSpc>
          <a:spcPct val="100000"/>
        </a:lnSpc>
        <a:spcBef>
          <a:spcPts val="0"/>
        </a:spcBef>
        <a:spcAft>
          <a:spcPct val="0"/>
        </a:spcAft>
        <a:buFont typeface="メイリオ" panose="020B0604030504040204" pitchFamily="50" charset="-128"/>
        <a:buChar char="•"/>
        <a:defRPr kumimoji="1" sz="2800" baseline="0">
          <a:solidFill>
            <a:schemeClr val="tx1"/>
          </a:solidFill>
          <a:latin typeface="+mn-lt"/>
          <a:ea typeface="+mn-ea"/>
          <a:cs typeface="メイリオ" panose="020B0604030504040204" pitchFamily="50" charset="-128"/>
        </a:defRPr>
      </a:lvl1pPr>
      <a:lvl2pPr marL="623888" indent="-268288" algn="l" rtl="0" eaLnBrk="1" fontAlgn="base" hangingPunct="1">
        <a:lnSpc>
          <a:spcPct val="100000"/>
        </a:lnSpc>
        <a:spcBef>
          <a:spcPts val="0"/>
        </a:spcBef>
        <a:spcAft>
          <a:spcPct val="0"/>
        </a:spcAft>
        <a:buFont typeface="メイリオ" panose="020B0604030504040204" pitchFamily="50" charset="-128"/>
        <a:buChar char="•"/>
        <a:defRPr kumimoji="1" sz="2400" baseline="0">
          <a:solidFill>
            <a:schemeClr val="tx1"/>
          </a:solidFill>
          <a:latin typeface="+mn-lt"/>
          <a:ea typeface="+mn-ea"/>
          <a:cs typeface="メイリオ" panose="020B0604030504040204" pitchFamily="50" charset="-128"/>
        </a:defRPr>
      </a:lvl2pPr>
      <a:lvl3pPr marL="989013" indent="-269875" algn="l" rtl="0" eaLnBrk="1" fontAlgn="base" hangingPunct="1">
        <a:lnSpc>
          <a:spcPct val="100000"/>
        </a:lnSpc>
        <a:spcBef>
          <a:spcPts val="0"/>
        </a:spcBef>
        <a:spcAft>
          <a:spcPct val="0"/>
        </a:spcAft>
        <a:buFont typeface="メイリオ" panose="020B0604030504040204" pitchFamily="50" charset="-128"/>
        <a:buChar char="•"/>
        <a:defRPr kumimoji="1" sz="2000" baseline="0">
          <a:solidFill>
            <a:schemeClr val="tx1"/>
          </a:solidFill>
          <a:latin typeface="+mn-lt"/>
          <a:ea typeface="+mn-ea"/>
          <a:cs typeface="メイリオ" panose="020B0604030504040204" pitchFamily="50" charset="-128"/>
        </a:defRPr>
      </a:lvl3pPr>
      <a:lvl4pPr marL="1260000" indent="-180000" algn="l" rtl="0" eaLnBrk="1" fontAlgn="base" hangingPunct="1">
        <a:lnSpc>
          <a:spcPct val="100000"/>
        </a:lnSpc>
        <a:spcBef>
          <a:spcPts val="0"/>
        </a:spcBef>
        <a:spcAft>
          <a:spcPct val="0"/>
        </a:spcAft>
        <a:buFont typeface="メイリオ" panose="020B0604030504040204" pitchFamily="50" charset="-128"/>
        <a:buChar char="•"/>
        <a:defRPr kumimoji="1" sz="1600" baseline="0">
          <a:solidFill>
            <a:schemeClr val="tx1"/>
          </a:solidFill>
          <a:latin typeface="+mn-lt"/>
          <a:ea typeface="+mn-ea"/>
          <a:cs typeface="メイリオ" panose="020B0604030504040204" pitchFamily="50" charset="-128"/>
        </a:defRPr>
      </a:lvl4pPr>
      <a:lvl5pPr marL="1620000" indent="-180000" algn="l" rtl="0" eaLnBrk="1" fontAlgn="base" hangingPunct="1">
        <a:lnSpc>
          <a:spcPct val="100000"/>
        </a:lnSpc>
        <a:spcBef>
          <a:spcPts val="0"/>
        </a:spcBef>
        <a:spcAft>
          <a:spcPct val="0"/>
        </a:spcAft>
        <a:buFont typeface="メイリオ" panose="020B0604030504040204" pitchFamily="50" charset="-128"/>
        <a:buChar char="•"/>
        <a:defRPr kumimoji="1" sz="1600" baseline="0">
          <a:solidFill>
            <a:schemeClr val="tx1"/>
          </a:solidFill>
          <a:latin typeface="+mn-lt"/>
          <a:ea typeface="+mn-ea"/>
          <a:cs typeface="メイリオ" panose="020B0604030504040204" pitchFamily="50" charset="-128"/>
        </a:defRPr>
      </a:lvl5pPr>
      <a:lvl6pPr marL="2321213" indent="-211020" algn="l" rtl="0" eaLnBrk="1" fontAlgn="base" hangingPunct="1">
        <a:spcBef>
          <a:spcPct val="30000"/>
        </a:spcBef>
        <a:spcAft>
          <a:spcPct val="0"/>
        </a:spcAft>
        <a:buChar char="•"/>
        <a:defRPr kumimoji="1">
          <a:solidFill>
            <a:schemeClr val="tx1"/>
          </a:solidFill>
          <a:latin typeface="+mn-lt"/>
          <a:ea typeface="+mn-ea"/>
        </a:defRPr>
      </a:lvl6pPr>
      <a:lvl7pPr marL="2743253" indent="-211020" algn="l" rtl="0" eaLnBrk="1" fontAlgn="base" hangingPunct="1">
        <a:spcBef>
          <a:spcPct val="30000"/>
        </a:spcBef>
        <a:spcAft>
          <a:spcPct val="0"/>
        </a:spcAft>
        <a:buChar char="•"/>
        <a:defRPr kumimoji="1">
          <a:solidFill>
            <a:schemeClr val="tx1"/>
          </a:solidFill>
          <a:latin typeface="+mn-lt"/>
          <a:ea typeface="+mn-ea"/>
        </a:defRPr>
      </a:lvl7pPr>
      <a:lvl8pPr marL="3165291" indent="-211020" algn="l" rtl="0" eaLnBrk="1" fontAlgn="base" hangingPunct="1">
        <a:spcBef>
          <a:spcPct val="30000"/>
        </a:spcBef>
        <a:spcAft>
          <a:spcPct val="0"/>
        </a:spcAft>
        <a:buChar char="•"/>
        <a:defRPr kumimoji="1">
          <a:solidFill>
            <a:schemeClr val="tx1"/>
          </a:solidFill>
          <a:latin typeface="+mn-lt"/>
          <a:ea typeface="+mn-ea"/>
        </a:defRPr>
      </a:lvl8pPr>
      <a:lvl9pPr marL="3587330" indent="-211020" algn="l" rtl="0" eaLnBrk="1" fontAlgn="base" hangingPunct="1">
        <a:spcBef>
          <a:spcPct val="30000"/>
        </a:spcBef>
        <a:spcAft>
          <a:spcPct val="0"/>
        </a:spcAft>
        <a:buChar char="•"/>
        <a:defRPr kumimoji="1">
          <a:solidFill>
            <a:schemeClr val="tx1"/>
          </a:solidFill>
          <a:latin typeface="+mn-lt"/>
          <a:ea typeface="+mn-ea"/>
        </a:defRPr>
      </a:lvl9pPr>
    </p:bodyStyle>
    <p:otherStyle>
      <a:defPPr>
        <a:defRPr lang="ja-JP"/>
      </a:defPPr>
      <a:lvl1pPr marL="0" algn="l" defTabSz="844078" rtl="0" eaLnBrk="1" latinLnBrk="0" hangingPunct="1">
        <a:defRPr kumimoji="1" sz="1662" kern="1200">
          <a:solidFill>
            <a:schemeClr val="tx1"/>
          </a:solidFill>
          <a:latin typeface="+mn-lt"/>
          <a:ea typeface="+mn-ea"/>
          <a:cs typeface="+mn-cs"/>
        </a:defRPr>
      </a:lvl1pPr>
      <a:lvl2pPr marL="422039" algn="l" defTabSz="844078" rtl="0" eaLnBrk="1" latinLnBrk="0" hangingPunct="1">
        <a:defRPr kumimoji="1" sz="1662" kern="1200">
          <a:solidFill>
            <a:schemeClr val="tx1"/>
          </a:solidFill>
          <a:latin typeface="+mn-lt"/>
          <a:ea typeface="+mn-ea"/>
          <a:cs typeface="+mn-cs"/>
        </a:defRPr>
      </a:lvl2pPr>
      <a:lvl3pPr marL="844078" algn="l" defTabSz="844078" rtl="0" eaLnBrk="1" latinLnBrk="0" hangingPunct="1">
        <a:defRPr kumimoji="1" sz="1662" kern="1200">
          <a:solidFill>
            <a:schemeClr val="tx1"/>
          </a:solidFill>
          <a:latin typeface="+mn-lt"/>
          <a:ea typeface="+mn-ea"/>
          <a:cs typeface="+mn-cs"/>
        </a:defRPr>
      </a:lvl3pPr>
      <a:lvl4pPr marL="1266117" algn="l" defTabSz="844078" rtl="0" eaLnBrk="1" latinLnBrk="0" hangingPunct="1">
        <a:defRPr kumimoji="1" sz="1662" kern="1200">
          <a:solidFill>
            <a:schemeClr val="tx1"/>
          </a:solidFill>
          <a:latin typeface="+mn-lt"/>
          <a:ea typeface="+mn-ea"/>
          <a:cs typeface="+mn-cs"/>
        </a:defRPr>
      </a:lvl4pPr>
      <a:lvl5pPr marL="1688155" algn="l" defTabSz="844078" rtl="0" eaLnBrk="1" latinLnBrk="0" hangingPunct="1">
        <a:defRPr kumimoji="1" sz="1662" kern="1200">
          <a:solidFill>
            <a:schemeClr val="tx1"/>
          </a:solidFill>
          <a:latin typeface="+mn-lt"/>
          <a:ea typeface="+mn-ea"/>
          <a:cs typeface="+mn-cs"/>
        </a:defRPr>
      </a:lvl5pPr>
      <a:lvl6pPr marL="2110195" algn="l" defTabSz="844078" rtl="0" eaLnBrk="1" latinLnBrk="0" hangingPunct="1">
        <a:defRPr kumimoji="1" sz="1662" kern="1200">
          <a:solidFill>
            <a:schemeClr val="tx1"/>
          </a:solidFill>
          <a:latin typeface="+mn-lt"/>
          <a:ea typeface="+mn-ea"/>
          <a:cs typeface="+mn-cs"/>
        </a:defRPr>
      </a:lvl6pPr>
      <a:lvl7pPr marL="2532233" algn="l" defTabSz="844078" rtl="0" eaLnBrk="1" latinLnBrk="0" hangingPunct="1">
        <a:defRPr kumimoji="1" sz="1662" kern="1200">
          <a:solidFill>
            <a:schemeClr val="tx1"/>
          </a:solidFill>
          <a:latin typeface="+mn-lt"/>
          <a:ea typeface="+mn-ea"/>
          <a:cs typeface="+mn-cs"/>
        </a:defRPr>
      </a:lvl7pPr>
      <a:lvl8pPr marL="2954272" algn="l" defTabSz="844078" rtl="0" eaLnBrk="1" latinLnBrk="0" hangingPunct="1">
        <a:defRPr kumimoji="1" sz="1662" kern="1200">
          <a:solidFill>
            <a:schemeClr val="tx1"/>
          </a:solidFill>
          <a:latin typeface="+mn-lt"/>
          <a:ea typeface="+mn-ea"/>
          <a:cs typeface="+mn-cs"/>
        </a:defRPr>
      </a:lvl8pPr>
      <a:lvl9pPr marL="3376311" algn="l" defTabSz="844078" rtl="0" eaLnBrk="1" latinLnBrk="0" hangingPunct="1">
        <a:defRPr kumimoji="1"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7" name="Picture 2" descr="Z:\Windows\UPKI\Shibboleth\ロゴ\GakuNin_logo_tate-small.png"/>
          <p:cNvPicPr>
            <a:picLocks noChangeAspect="1" noChangeArrowheads="1"/>
          </p:cNvPicPr>
          <p:nvPr/>
        </p:nvPicPr>
        <p:blipFill>
          <a:blip r:embed="rId7" cstate="print"/>
          <a:srcRect/>
          <a:stretch>
            <a:fillRect/>
          </a:stretch>
        </p:blipFill>
        <p:spPr bwMode="auto">
          <a:xfrm>
            <a:off x="8136000" y="2"/>
            <a:ext cx="952500" cy="904875"/>
          </a:xfrm>
          <a:prstGeom prst="rect">
            <a:avLst/>
          </a:prstGeom>
          <a:noFill/>
        </p:spPr>
      </p:pic>
      <p:sp>
        <p:nvSpPr>
          <p:cNvPr id="14"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6"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sp>
        <p:nvSpPr>
          <p:cNvPr id="6"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391469358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hf hdr="0" ftr="0" dt="0"/>
  <p:txStyles>
    <p:titleStyle>
      <a:lvl1pPr algn="l" rtl="0" eaLnBrk="1" fontAlgn="base" hangingPunct="1">
        <a:lnSpc>
          <a:spcPct val="100000"/>
        </a:lnSpc>
        <a:spcBef>
          <a:spcPct val="0"/>
        </a:spcBef>
        <a:spcAft>
          <a:spcPct val="0"/>
        </a:spcAft>
        <a:defRPr kumimoji="1" sz="3600" b="1" baseline="0">
          <a:solidFill>
            <a:srgbClr val="C00000"/>
          </a:solidFill>
          <a:effectLst/>
          <a:latin typeface="+mj-lt"/>
          <a:ea typeface="+mj-ea"/>
          <a:cs typeface="メイリオ" panose="020B0604030504040204" pitchFamily="50" charset="-128"/>
        </a:defRPr>
      </a:lvl1pPr>
      <a:lvl2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2pPr>
      <a:lvl3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3pPr>
      <a:lvl4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4pPr>
      <a:lvl5pPr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cs typeface="HGPｺﾞｼｯｸE" charset="0"/>
        </a:defRPr>
      </a:lvl5pPr>
      <a:lvl6pPr marL="422039"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6pPr>
      <a:lvl7pPr marL="844078"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7pPr>
      <a:lvl8pPr marL="1266117"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8pPr>
      <a:lvl9pPr marL="1688155" algn="ctr" rtl="0" eaLnBrk="1" fontAlgn="base" hangingPunct="1">
        <a:spcBef>
          <a:spcPct val="0"/>
        </a:spcBef>
        <a:spcAft>
          <a:spcPct val="0"/>
        </a:spcAft>
        <a:defRPr kumimoji="1" sz="2585">
          <a:solidFill>
            <a:schemeClr val="tx1"/>
          </a:solidFill>
          <a:latin typeface="HGPｺﾞｼｯｸE" pitchFamily="50" charset="-128"/>
          <a:ea typeface="HGPｺﾞｼｯｸE" pitchFamily="50" charset="-128"/>
        </a:defRPr>
      </a:lvl9pPr>
    </p:titleStyle>
    <p:bodyStyle>
      <a:lvl1pPr marL="268288" indent="-268288" algn="l" rtl="0" eaLnBrk="1" fontAlgn="base" hangingPunct="1">
        <a:lnSpc>
          <a:spcPct val="100000"/>
        </a:lnSpc>
        <a:spcBef>
          <a:spcPts val="0"/>
        </a:spcBef>
        <a:spcAft>
          <a:spcPct val="0"/>
        </a:spcAft>
        <a:buFont typeface="メイリオ" panose="020B0604030504040204" pitchFamily="50" charset="-128"/>
        <a:buChar char="•"/>
        <a:defRPr kumimoji="1" sz="2800" baseline="0">
          <a:solidFill>
            <a:schemeClr val="tx1"/>
          </a:solidFill>
          <a:latin typeface="+mn-lt"/>
          <a:ea typeface="+mn-ea"/>
          <a:cs typeface="メイリオ" panose="020B0604030504040204" pitchFamily="50" charset="-128"/>
        </a:defRPr>
      </a:lvl1pPr>
      <a:lvl2pPr marL="623888" indent="-268288" algn="l" rtl="0" eaLnBrk="1" fontAlgn="base" hangingPunct="1">
        <a:lnSpc>
          <a:spcPct val="100000"/>
        </a:lnSpc>
        <a:spcBef>
          <a:spcPts val="0"/>
        </a:spcBef>
        <a:spcAft>
          <a:spcPct val="0"/>
        </a:spcAft>
        <a:buFont typeface="メイリオ" panose="020B0604030504040204" pitchFamily="50" charset="-128"/>
        <a:buChar char="•"/>
        <a:defRPr kumimoji="1" sz="2400" baseline="0">
          <a:solidFill>
            <a:schemeClr val="tx1"/>
          </a:solidFill>
          <a:latin typeface="+mn-lt"/>
          <a:ea typeface="+mn-ea"/>
          <a:cs typeface="メイリオ" panose="020B0604030504040204" pitchFamily="50" charset="-128"/>
        </a:defRPr>
      </a:lvl2pPr>
      <a:lvl3pPr marL="989013" indent="-269875" algn="l" rtl="0" eaLnBrk="1" fontAlgn="base" hangingPunct="1">
        <a:lnSpc>
          <a:spcPct val="100000"/>
        </a:lnSpc>
        <a:spcBef>
          <a:spcPts val="0"/>
        </a:spcBef>
        <a:spcAft>
          <a:spcPct val="0"/>
        </a:spcAft>
        <a:buFont typeface="メイリオ" panose="020B0604030504040204" pitchFamily="50" charset="-128"/>
        <a:buChar char="•"/>
        <a:defRPr kumimoji="1" sz="2000" baseline="0">
          <a:solidFill>
            <a:schemeClr val="tx1"/>
          </a:solidFill>
          <a:latin typeface="+mn-lt"/>
          <a:ea typeface="+mn-ea"/>
          <a:cs typeface="メイリオ" panose="020B0604030504040204" pitchFamily="50" charset="-128"/>
        </a:defRPr>
      </a:lvl3pPr>
      <a:lvl4pPr marL="1260000" indent="-180000" algn="l" rtl="0" eaLnBrk="1" fontAlgn="base" hangingPunct="1">
        <a:lnSpc>
          <a:spcPct val="100000"/>
        </a:lnSpc>
        <a:spcBef>
          <a:spcPts val="0"/>
        </a:spcBef>
        <a:spcAft>
          <a:spcPct val="0"/>
        </a:spcAft>
        <a:buFont typeface="メイリオ" panose="020B0604030504040204" pitchFamily="50" charset="-128"/>
        <a:buChar char="•"/>
        <a:defRPr kumimoji="1" sz="1600" baseline="0">
          <a:solidFill>
            <a:schemeClr val="tx1"/>
          </a:solidFill>
          <a:latin typeface="+mn-lt"/>
          <a:ea typeface="+mn-ea"/>
          <a:cs typeface="メイリオ" panose="020B0604030504040204" pitchFamily="50" charset="-128"/>
        </a:defRPr>
      </a:lvl4pPr>
      <a:lvl5pPr marL="1620000" indent="-180000" algn="l" rtl="0" eaLnBrk="1" fontAlgn="base" hangingPunct="1">
        <a:lnSpc>
          <a:spcPct val="100000"/>
        </a:lnSpc>
        <a:spcBef>
          <a:spcPts val="0"/>
        </a:spcBef>
        <a:spcAft>
          <a:spcPct val="0"/>
        </a:spcAft>
        <a:buFont typeface="メイリオ" panose="020B0604030504040204" pitchFamily="50" charset="-128"/>
        <a:buChar char="•"/>
        <a:defRPr kumimoji="1" sz="1600" baseline="0">
          <a:solidFill>
            <a:schemeClr val="tx1"/>
          </a:solidFill>
          <a:latin typeface="+mn-lt"/>
          <a:ea typeface="+mn-ea"/>
          <a:cs typeface="メイリオ" panose="020B0604030504040204" pitchFamily="50" charset="-128"/>
        </a:defRPr>
      </a:lvl5pPr>
      <a:lvl6pPr marL="2321213" indent="-211020" algn="l" rtl="0" eaLnBrk="1" fontAlgn="base" hangingPunct="1">
        <a:spcBef>
          <a:spcPct val="30000"/>
        </a:spcBef>
        <a:spcAft>
          <a:spcPct val="0"/>
        </a:spcAft>
        <a:buChar char="•"/>
        <a:defRPr kumimoji="1">
          <a:solidFill>
            <a:schemeClr val="tx1"/>
          </a:solidFill>
          <a:latin typeface="+mn-lt"/>
          <a:ea typeface="+mn-ea"/>
        </a:defRPr>
      </a:lvl6pPr>
      <a:lvl7pPr marL="2743253" indent="-211020" algn="l" rtl="0" eaLnBrk="1" fontAlgn="base" hangingPunct="1">
        <a:spcBef>
          <a:spcPct val="30000"/>
        </a:spcBef>
        <a:spcAft>
          <a:spcPct val="0"/>
        </a:spcAft>
        <a:buChar char="•"/>
        <a:defRPr kumimoji="1">
          <a:solidFill>
            <a:schemeClr val="tx1"/>
          </a:solidFill>
          <a:latin typeface="+mn-lt"/>
          <a:ea typeface="+mn-ea"/>
        </a:defRPr>
      </a:lvl7pPr>
      <a:lvl8pPr marL="3165291" indent="-211020" algn="l" rtl="0" eaLnBrk="1" fontAlgn="base" hangingPunct="1">
        <a:spcBef>
          <a:spcPct val="30000"/>
        </a:spcBef>
        <a:spcAft>
          <a:spcPct val="0"/>
        </a:spcAft>
        <a:buChar char="•"/>
        <a:defRPr kumimoji="1">
          <a:solidFill>
            <a:schemeClr val="tx1"/>
          </a:solidFill>
          <a:latin typeface="+mn-lt"/>
          <a:ea typeface="+mn-ea"/>
        </a:defRPr>
      </a:lvl8pPr>
      <a:lvl9pPr marL="3587330" indent="-211020" algn="l" rtl="0" eaLnBrk="1" fontAlgn="base" hangingPunct="1">
        <a:spcBef>
          <a:spcPct val="30000"/>
        </a:spcBef>
        <a:spcAft>
          <a:spcPct val="0"/>
        </a:spcAft>
        <a:buChar char="•"/>
        <a:defRPr kumimoji="1">
          <a:solidFill>
            <a:schemeClr val="tx1"/>
          </a:solidFill>
          <a:latin typeface="+mn-lt"/>
          <a:ea typeface="+mn-ea"/>
        </a:defRPr>
      </a:lvl9pPr>
    </p:bodyStyle>
    <p:otherStyle>
      <a:defPPr>
        <a:defRPr lang="ja-JP"/>
      </a:defPPr>
      <a:lvl1pPr marL="0" algn="l" defTabSz="844078" rtl="0" eaLnBrk="1" latinLnBrk="0" hangingPunct="1">
        <a:defRPr kumimoji="1" sz="1662" kern="1200">
          <a:solidFill>
            <a:schemeClr val="tx1"/>
          </a:solidFill>
          <a:latin typeface="+mn-lt"/>
          <a:ea typeface="+mn-ea"/>
          <a:cs typeface="+mn-cs"/>
        </a:defRPr>
      </a:lvl1pPr>
      <a:lvl2pPr marL="422039" algn="l" defTabSz="844078" rtl="0" eaLnBrk="1" latinLnBrk="0" hangingPunct="1">
        <a:defRPr kumimoji="1" sz="1662" kern="1200">
          <a:solidFill>
            <a:schemeClr val="tx1"/>
          </a:solidFill>
          <a:latin typeface="+mn-lt"/>
          <a:ea typeface="+mn-ea"/>
          <a:cs typeface="+mn-cs"/>
        </a:defRPr>
      </a:lvl2pPr>
      <a:lvl3pPr marL="844078" algn="l" defTabSz="844078" rtl="0" eaLnBrk="1" latinLnBrk="0" hangingPunct="1">
        <a:defRPr kumimoji="1" sz="1662" kern="1200">
          <a:solidFill>
            <a:schemeClr val="tx1"/>
          </a:solidFill>
          <a:latin typeface="+mn-lt"/>
          <a:ea typeface="+mn-ea"/>
          <a:cs typeface="+mn-cs"/>
        </a:defRPr>
      </a:lvl3pPr>
      <a:lvl4pPr marL="1266117" algn="l" defTabSz="844078" rtl="0" eaLnBrk="1" latinLnBrk="0" hangingPunct="1">
        <a:defRPr kumimoji="1" sz="1662" kern="1200">
          <a:solidFill>
            <a:schemeClr val="tx1"/>
          </a:solidFill>
          <a:latin typeface="+mn-lt"/>
          <a:ea typeface="+mn-ea"/>
          <a:cs typeface="+mn-cs"/>
        </a:defRPr>
      </a:lvl4pPr>
      <a:lvl5pPr marL="1688155" algn="l" defTabSz="844078" rtl="0" eaLnBrk="1" latinLnBrk="0" hangingPunct="1">
        <a:defRPr kumimoji="1" sz="1662" kern="1200">
          <a:solidFill>
            <a:schemeClr val="tx1"/>
          </a:solidFill>
          <a:latin typeface="+mn-lt"/>
          <a:ea typeface="+mn-ea"/>
          <a:cs typeface="+mn-cs"/>
        </a:defRPr>
      </a:lvl5pPr>
      <a:lvl6pPr marL="2110195" algn="l" defTabSz="844078" rtl="0" eaLnBrk="1" latinLnBrk="0" hangingPunct="1">
        <a:defRPr kumimoji="1" sz="1662" kern="1200">
          <a:solidFill>
            <a:schemeClr val="tx1"/>
          </a:solidFill>
          <a:latin typeface="+mn-lt"/>
          <a:ea typeface="+mn-ea"/>
          <a:cs typeface="+mn-cs"/>
        </a:defRPr>
      </a:lvl6pPr>
      <a:lvl7pPr marL="2532233" algn="l" defTabSz="844078" rtl="0" eaLnBrk="1" latinLnBrk="0" hangingPunct="1">
        <a:defRPr kumimoji="1" sz="1662" kern="1200">
          <a:solidFill>
            <a:schemeClr val="tx1"/>
          </a:solidFill>
          <a:latin typeface="+mn-lt"/>
          <a:ea typeface="+mn-ea"/>
          <a:cs typeface="+mn-cs"/>
        </a:defRPr>
      </a:lvl7pPr>
      <a:lvl8pPr marL="2954272" algn="l" defTabSz="844078" rtl="0" eaLnBrk="1" latinLnBrk="0" hangingPunct="1">
        <a:defRPr kumimoji="1" sz="1662" kern="1200">
          <a:solidFill>
            <a:schemeClr val="tx1"/>
          </a:solidFill>
          <a:latin typeface="+mn-lt"/>
          <a:ea typeface="+mn-ea"/>
          <a:cs typeface="+mn-cs"/>
        </a:defRPr>
      </a:lvl8pPr>
      <a:lvl9pPr marL="3376311" algn="l" defTabSz="844078" rtl="0" eaLnBrk="1" latinLnBrk="0" hangingPunct="1">
        <a:defRPr kumimoji="1" sz="1662"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pic>
        <p:nvPicPr>
          <p:cNvPr id="12" name="Google Shape;12;p1"/>
          <p:cNvPicPr>
            <a:picLocks noChangeAspect="1"/>
          </p:cNvPicPr>
          <p:nvPr/>
        </p:nvPicPr>
        <p:blipFill rotWithShape="1">
          <a:blip r:embed="rId7">
            <a:alphaModFix/>
          </a:blip>
          <a:srcRect t="27659" b="24363"/>
          <a:stretch/>
        </p:blipFill>
        <p:spPr>
          <a:xfrm>
            <a:off x="7956001" y="72000"/>
            <a:ext cx="1123346" cy="756000"/>
          </a:xfrm>
          <a:prstGeom prst="rect">
            <a:avLst/>
          </a:prstGeom>
          <a:noFill/>
          <a:ln>
            <a:noFill/>
          </a:ln>
        </p:spPr>
      </p:pic>
      <p:sp>
        <p:nvSpPr>
          <p:cNvPr id="14"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5"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6"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668057795"/>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3600" b="1" i="0" u="none" strike="noStrike" cap="none" baseline="0">
          <a:solidFill>
            <a:schemeClr val="accent1">
              <a:lumMod val="75000"/>
            </a:schemeClr>
          </a:solidFill>
          <a:latin typeface="+mj-lt"/>
          <a:ea typeface="+mj-ea"/>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68288" marR="0" lvl="0" indent="-268288" algn="l" rtl="0" eaLnBrk="1" hangingPunct="1">
        <a:lnSpc>
          <a:spcPct val="100000"/>
        </a:lnSpc>
        <a:spcBef>
          <a:spcPts val="0"/>
        </a:spcBef>
        <a:spcAft>
          <a:spcPts val="0"/>
        </a:spcAft>
        <a:buClr>
          <a:srgbClr val="000000"/>
        </a:buClr>
        <a:buFont typeface="メイリオ" panose="020B0604030504040204" pitchFamily="50" charset="-128"/>
        <a:buChar char="•"/>
        <a:defRPr kumimoji="1" sz="2800" b="0" i="0" u="none" strike="noStrike" cap="none" baseline="0">
          <a:solidFill>
            <a:srgbClr val="000000"/>
          </a:solidFill>
          <a:latin typeface="+mn-lt"/>
          <a:ea typeface="+mn-ea"/>
          <a:cs typeface="Arial"/>
          <a:sym typeface="Arial"/>
        </a:defRPr>
      </a:lvl1pPr>
      <a:lvl2pPr marL="623888" marR="0" lvl="1" indent="-268288" algn="l" rtl="0" eaLnBrk="1" hangingPunct="1">
        <a:lnSpc>
          <a:spcPct val="100000"/>
        </a:lnSpc>
        <a:spcBef>
          <a:spcPts val="0"/>
        </a:spcBef>
        <a:spcAft>
          <a:spcPts val="0"/>
        </a:spcAft>
        <a:buClr>
          <a:srgbClr val="000000"/>
        </a:buClr>
        <a:buFont typeface="メイリオ" panose="020B0604030504040204" pitchFamily="50" charset="-128"/>
        <a:buChar char="•"/>
        <a:defRPr kumimoji="1" sz="2400" b="0" i="0" u="none" strike="noStrike" cap="none" baseline="0">
          <a:solidFill>
            <a:srgbClr val="000000"/>
          </a:solidFill>
          <a:latin typeface="+mn-lt"/>
          <a:ea typeface="+mn-ea"/>
          <a:cs typeface="Arial"/>
          <a:sym typeface="Arial"/>
        </a:defRPr>
      </a:lvl2pPr>
      <a:lvl3pPr marL="989013" marR="0" lvl="2" indent="-269875" algn="l" rtl="0" eaLnBrk="1" hangingPunct="1">
        <a:lnSpc>
          <a:spcPct val="100000"/>
        </a:lnSpc>
        <a:spcBef>
          <a:spcPts val="0"/>
        </a:spcBef>
        <a:spcAft>
          <a:spcPts val="0"/>
        </a:spcAft>
        <a:buClr>
          <a:srgbClr val="000000"/>
        </a:buClr>
        <a:buFont typeface="メイリオ" panose="020B0604030504040204" pitchFamily="50" charset="-128"/>
        <a:buChar char="•"/>
        <a:defRPr kumimoji="1" sz="2000" b="0" i="0" u="none" strike="noStrike" cap="none" baseline="0">
          <a:solidFill>
            <a:srgbClr val="000000"/>
          </a:solidFill>
          <a:latin typeface="+mn-lt"/>
          <a:ea typeface="+mn-ea"/>
          <a:cs typeface="Arial"/>
          <a:sym typeface="Arial"/>
        </a:defRPr>
      </a:lvl3pPr>
      <a:lvl4pPr marL="1260000" marR="0" lvl="3" indent="-180000" algn="l" rtl="0" eaLnBrk="1" hangingPunct="1">
        <a:lnSpc>
          <a:spcPct val="100000"/>
        </a:lnSpc>
        <a:spcBef>
          <a:spcPts val="0"/>
        </a:spcBef>
        <a:spcAft>
          <a:spcPts val="0"/>
        </a:spcAft>
        <a:buClr>
          <a:srgbClr val="000000"/>
        </a:buClr>
        <a:buFont typeface="メイリオ" panose="020B0604030504040204" pitchFamily="50" charset="-128"/>
        <a:buChar char="•"/>
        <a:defRPr kumimoji="1" sz="1600" b="0" i="0" u="none" strike="noStrike" cap="none" baseline="0">
          <a:solidFill>
            <a:srgbClr val="000000"/>
          </a:solidFill>
          <a:latin typeface="+mn-lt"/>
          <a:ea typeface="+mn-ea"/>
          <a:cs typeface="Arial"/>
          <a:sym typeface="Arial"/>
        </a:defRPr>
      </a:lvl4pPr>
      <a:lvl5pPr marL="1620000" marR="0" lvl="4" indent="-180000" algn="l" rtl="0" eaLnBrk="1" hangingPunct="1">
        <a:lnSpc>
          <a:spcPct val="100000"/>
        </a:lnSpc>
        <a:spcBef>
          <a:spcPts val="0"/>
        </a:spcBef>
        <a:spcAft>
          <a:spcPts val="0"/>
        </a:spcAft>
        <a:buClr>
          <a:srgbClr val="000000"/>
        </a:buClr>
        <a:buFont typeface="メイリオ" panose="020B0604030504040204" pitchFamily="50" charset="-128"/>
        <a:buChar char="•"/>
        <a:defRPr kumimoji="1" sz="1600" b="0" i="0" u="none" strike="noStrike" cap="none" baseline="0">
          <a:solidFill>
            <a:srgbClr val="000000"/>
          </a:solidFill>
          <a:latin typeface="+mn-lt"/>
          <a:ea typeface="+mn-ea"/>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0000" y="36000"/>
            <a:ext cx="1620000" cy="702000"/>
          </a:xfrm>
          <a:prstGeom prst="rect">
            <a:avLst/>
          </a:prstGeom>
        </p:spPr>
      </p:pic>
    </p:spTree>
    <p:extLst>
      <p:ext uri="{BB962C8B-B14F-4D97-AF65-F5344CB8AC3E}">
        <p14:creationId xmlns:p14="http://schemas.microsoft.com/office/powerpoint/2010/main" val="98478786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p:hf hdr="0" ftr="0" dt="0"/>
  <p:txStyles>
    <p:titleStyle>
      <a:lvl1pPr algn="l" defTabSz="685800" rtl="0" eaLnBrk="1" latinLnBrk="0" hangingPunct="1">
        <a:lnSpc>
          <a:spcPct val="100000"/>
        </a:lnSpc>
        <a:spcBef>
          <a:spcPct val="0"/>
        </a:spcBef>
        <a:buNone/>
        <a:defRPr kumimoji="1" sz="3600" b="1" kern="1200" baseline="0">
          <a:solidFill>
            <a:srgbClr val="7030A0"/>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pic>
        <p:nvPicPr>
          <p:cNvPr id="7" name="図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000" y="72000"/>
            <a:ext cx="1584000" cy="497828"/>
          </a:xfrm>
          <a:prstGeom prst="rect">
            <a:avLst/>
          </a:prstGeom>
        </p:spPr>
      </p:pic>
    </p:spTree>
    <p:extLst>
      <p:ext uri="{BB962C8B-B14F-4D97-AF65-F5344CB8AC3E}">
        <p14:creationId xmlns:p14="http://schemas.microsoft.com/office/powerpoint/2010/main" val="248897299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hf hdr="0" ftr="0" dt="0"/>
  <p:txStyles>
    <p:titleStyle>
      <a:lvl1pPr algn="l" defTabSz="685800" rtl="0" eaLnBrk="1" latinLnBrk="0" hangingPunct="1">
        <a:lnSpc>
          <a:spcPct val="100000"/>
        </a:lnSpc>
        <a:spcBef>
          <a:spcPct val="0"/>
        </a:spcBef>
        <a:buNone/>
        <a:defRPr kumimoji="1" sz="3600" b="1" kern="1200" baseline="0">
          <a:solidFill>
            <a:schemeClr val="accent6">
              <a:lumMod val="50000"/>
            </a:schemeClr>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2000" y="108000"/>
            <a:ext cx="1440000" cy="329600"/>
          </a:xfrm>
          <a:prstGeom prst="rect">
            <a:avLst/>
          </a:prstGeom>
        </p:spPr>
      </p:pic>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65B031CD-630A-419B-9D5E-2F6416F02156}" type="slidenum">
              <a:rPr lang="en-US" altLang="ja-JP" smtClean="0">
                <a:solidFill>
                  <a:prstClr val="black"/>
                </a:solidFill>
              </a:rPr>
              <a:pPr/>
              <a:t>‹#›</a:t>
            </a:fld>
            <a:endParaRPr lang="en-US" altLang="ja-JP" dirty="0">
              <a:solidFill>
                <a:prstClr val="black"/>
              </a:solidFill>
            </a:endParaRPr>
          </a:p>
        </p:txBody>
      </p:sp>
    </p:spTree>
    <p:extLst>
      <p:ext uri="{BB962C8B-B14F-4D97-AF65-F5344CB8AC3E}">
        <p14:creationId xmlns:p14="http://schemas.microsoft.com/office/powerpoint/2010/main" val="248702581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hdr="0" ftr="0" dt="0"/>
  <p:txStyles>
    <p:titleStyle>
      <a:lvl1pPr algn="l" defTabSz="685800" rtl="0" eaLnBrk="1" latinLnBrk="0" hangingPunct="1">
        <a:lnSpc>
          <a:spcPct val="100000"/>
        </a:lnSpc>
        <a:spcBef>
          <a:spcPct val="0"/>
        </a:spcBef>
        <a:buNone/>
        <a:defRPr kumimoji="1" sz="3600" b="1" kern="1200" baseline="0">
          <a:solidFill>
            <a:srgbClr val="555353"/>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632000" y="108000"/>
            <a:ext cx="1440000" cy="329600"/>
          </a:xfrm>
          <a:prstGeom prst="rect">
            <a:avLst/>
          </a:prstGeom>
        </p:spPr>
      </p:pic>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150997028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hf hdr="0" ftr="0"/>
  <p:txStyles>
    <p:titleStyle>
      <a:lvl1pPr algn="l" defTabSz="685800" rtl="0" eaLnBrk="1" latinLnBrk="0" hangingPunct="1">
        <a:lnSpc>
          <a:spcPct val="100000"/>
        </a:lnSpc>
        <a:spcBef>
          <a:spcPct val="0"/>
        </a:spcBef>
        <a:buNone/>
        <a:defRPr kumimoji="1" sz="3600" b="1" kern="1200" baseline="0">
          <a:solidFill>
            <a:srgbClr val="555353"/>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632000" y="108000"/>
            <a:ext cx="1440000" cy="329600"/>
          </a:xfrm>
          <a:prstGeom prst="rect">
            <a:avLst/>
          </a:prstGeom>
        </p:spPr>
      </p:pic>
      <p:sp>
        <p:nvSpPr>
          <p:cNvPr id="13" name="Title Placeholder 1"/>
          <p:cNvSpPr>
            <a:spLocks noGrp="1"/>
          </p:cNvSpPr>
          <p:nvPr>
            <p:ph type="title"/>
          </p:nvPr>
        </p:nvSpPr>
        <p:spPr>
          <a:xfrm>
            <a:off x="612000" y="360000"/>
            <a:ext cx="7920000" cy="71982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14" name="Text Placeholder 2"/>
          <p:cNvSpPr>
            <a:spLocks noGrp="1"/>
          </p:cNvSpPr>
          <p:nvPr>
            <p:ph type="body" idx="1"/>
          </p:nvPr>
        </p:nvSpPr>
        <p:spPr>
          <a:xfrm>
            <a:off x="612000" y="1260000"/>
            <a:ext cx="7920000" cy="5328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5" name="Rectangle 6"/>
          <p:cNvSpPr>
            <a:spLocks noGrp="1" noChangeArrowheads="1"/>
          </p:cNvSpPr>
          <p:nvPr>
            <p:ph type="sldNum" sz="quarter" idx="4"/>
          </p:nvPr>
        </p:nvSpPr>
        <p:spPr bwMode="auto">
          <a:xfrm>
            <a:off x="8604000" y="6587999"/>
            <a:ext cx="540000" cy="270000"/>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lvl1pPr algn="r">
              <a:defRPr sz="1400">
                <a:latin typeface="メイリオ" panose="020B0604030504040204" pitchFamily="50" charset="-128"/>
                <a:ea typeface="メイリオ" panose="020B0604030504040204" pitchFamily="50" charset="-128"/>
              </a:defRPr>
            </a:lvl1pPr>
          </a:lstStyle>
          <a:p>
            <a:fld id="{1D297E8F-7A84-4DD5-9209-DE937918CEEE}" type="slidenum">
              <a:rPr kumimoji="1" lang="ja-JP" altLang="en-US" smtClean="0"/>
              <a:t>‹#›</a:t>
            </a:fld>
            <a:endParaRPr kumimoji="1" lang="ja-JP" altLang="en-US"/>
          </a:p>
        </p:txBody>
      </p:sp>
    </p:spTree>
    <p:extLst>
      <p:ext uri="{BB962C8B-B14F-4D97-AF65-F5344CB8AC3E}">
        <p14:creationId xmlns:p14="http://schemas.microsoft.com/office/powerpoint/2010/main" val="102071244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Lst>
  <p:hf hdr="0" ftr="0"/>
  <p:txStyles>
    <p:titleStyle>
      <a:lvl1pPr algn="l" defTabSz="685800" rtl="0" eaLnBrk="1" latinLnBrk="0" hangingPunct="1">
        <a:lnSpc>
          <a:spcPct val="100000"/>
        </a:lnSpc>
        <a:spcBef>
          <a:spcPct val="0"/>
        </a:spcBef>
        <a:buNone/>
        <a:defRPr kumimoji="1" sz="3600" b="1" kern="1200" baseline="0">
          <a:solidFill>
            <a:srgbClr val="555353"/>
          </a:solidFill>
          <a:latin typeface="+mj-lt"/>
          <a:ea typeface="+mj-ea"/>
          <a:cs typeface="+mj-cs"/>
        </a:defRPr>
      </a:lvl1pPr>
    </p:titleStyle>
    <p:body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98.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tiff"/><Relationship Id="rId9" Type="http://schemas.openxmlformats.org/officeDocument/2006/relationships/image" Target="../media/image33.tif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9.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8.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98.xml"/><Relationship Id="rId5" Type="http://schemas.openxmlformats.org/officeDocument/2006/relationships/image" Target="../media/image40.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98.xml"/><Relationship Id="rId6" Type="http://schemas.openxmlformats.org/officeDocument/2006/relationships/image" Target="../media/image32.png"/><Relationship Id="rId5" Type="http://schemas.openxmlformats.org/officeDocument/2006/relationships/image" Target="../media/image44.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8.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8.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tiff"/><Relationship Id="rId9" Type="http://schemas.openxmlformats.org/officeDocument/2006/relationships/image" Target="../media/image3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png"/><Relationship Id="rId1" Type="http://schemas.openxmlformats.org/officeDocument/2006/relationships/slideLayout" Target="../slideLayouts/slideLayout98.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0.xml.rels><?xml version="1.0" encoding="UTF-8" standalone="yes"?>
<Relationships xmlns="http://schemas.openxmlformats.org/package/2006/relationships"><Relationship Id="rId2" Type="http://schemas.openxmlformats.org/officeDocument/2006/relationships/hyperlink" Target="https://dmptool.org/" TargetMode="External"/><Relationship Id="rId1" Type="http://schemas.openxmlformats.org/officeDocument/2006/relationships/slideLayout" Target="../slideLayouts/slideLayout98.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98.xml"/></Relationships>
</file>

<file path=ppt/slides/_rels/slide4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98.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9.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9.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8.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79715" y="1699022"/>
            <a:ext cx="7223166" cy="1790700"/>
          </a:xfrm>
        </p:spPr>
        <p:txBody>
          <a:bodyPr anchor="ctr">
            <a:normAutofit/>
          </a:bodyPr>
          <a:lstStyle/>
          <a:p>
            <a:r>
              <a:rPr lang="ja-JP" altLang="en-US" sz="3200" dirty="0">
                <a:latin typeface="メイリオ" panose="020B0604030504040204" pitchFamily="50" charset="-128"/>
                <a:ea typeface="メイリオ" panose="020B0604030504040204" pitchFamily="50" charset="-128"/>
              </a:rPr>
              <a:t>社会科学におけるオープンサイエンスの動向</a:t>
            </a:r>
          </a:p>
        </p:txBody>
      </p:sp>
      <p:sp>
        <p:nvSpPr>
          <p:cNvPr id="3" name="サブタイトル 2"/>
          <p:cNvSpPr>
            <a:spLocks noGrp="1"/>
          </p:cNvSpPr>
          <p:nvPr>
            <p:ph type="subTitle" idx="1"/>
          </p:nvPr>
        </p:nvSpPr>
        <p:spPr>
          <a:xfrm>
            <a:off x="1142999" y="3602038"/>
            <a:ext cx="7059881" cy="2036762"/>
          </a:xfrm>
        </p:spPr>
        <p:txBody>
          <a:bodyPr>
            <a:normAutofit fontScale="77500" lnSpcReduction="20000"/>
          </a:bodyPr>
          <a:lstStyle/>
          <a:p>
            <a:endParaRPr kumimoji="1" lang="en-US" altLang="ja-JP" sz="2600" dirty="0">
              <a:latin typeface="メイリオ" panose="020B0604030504040204" pitchFamily="50" charset="-128"/>
              <a:ea typeface="メイリオ" panose="020B0604030504040204" pitchFamily="50" charset="-128"/>
            </a:endParaRPr>
          </a:p>
          <a:p>
            <a:r>
              <a:rPr lang="en-US" altLang="ja-JP" sz="2600" dirty="0">
                <a:latin typeface="メイリオ" panose="020B0604030504040204" pitchFamily="50" charset="-128"/>
                <a:ea typeface="メイリオ" panose="020B0604030504040204" pitchFamily="50" charset="-128"/>
              </a:rPr>
              <a:t>2024</a:t>
            </a:r>
            <a:r>
              <a:rPr lang="ja-JP" altLang="en-US" sz="2600" dirty="0">
                <a:latin typeface="メイリオ" panose="020B0604030504040204" pitchFamily="50" charset="-128"/>
                <a:ea typeface="メイリオ" panose="020B0604030504040204" pitchFamily="50" charset="-128"/>
              </a:rPr>
              <a:t>年</a:t>
            </a:r>
            <a:r>
              <a:rPr lang="en-US" altLang="ja-JP" sz="2600" dirty="0">
                <a:latin typeface="メイリオ" panose="020B0604030504040204" pitchFamily="50" charset="-128"/>
                <a:ea typeface="メイリオ" panose="020B0604030504040204" pitchFamily="50" charset="-128"/>
              </a:rPr>
              <a:t>3</a:t>
            </a:r>
            <a:r>
              <a:rPr lang="ja-JP" altLang="en-US" sz="2600" dirty="0">
                <a:latin typeface="メイリオ" panose="020B0604030504040204" pitchFamily="50" charset="-128"/>
                <a:ea typeface="メイリオ" panose="020B0604030504040204" pitchFamily="50" charset="-128"/>
              </a:rPr>
              <a:t>月</a:t>
            </a:r>
            <a:r>
              <a:rPr lang="en-US" altLang="ja-JP" sz="2600" dirty="0">
                <a:latin typeface="メイリオ" panose="020B0604030504040204" pitchFamily="50" charset="-128"/>
                <a:ea typeface="メイリオ" panose="020B0604030504040204" pitchFamily="50" charset="-128"/>
              </a:rPr>
              <a:t>15</a:t>
            </a:r>
            <a:r>
              <a:rPr lang="ja-JP" altLang="en-US" sz="2600" dirty="0">
                <a:latin typeface="メイリオ" panose="020B0604030504040204" pitchFamily="50" charset="-128"/>
                <a:ea typeface="メイリオ" panose="020B0604030504040204" pitchFamily="50" charset="-128"/>
              </a:rPr>
              <a:t>日 </a:t>
            </a:r>
            <a:endParaRPr lang="en-US" altLang="ja-JP" sz="2600" dirty="0">
              <a:latin typeface="メイリオ" panose="020B0604030504040204" pitchFamily="50" charset="-128"/>
              <a:ea typeface="メイリオ" panose="020B0604030504040204" pitchFamily="50" charset="-128"/>
            </a:endParaRPr>
          </a:p>
          <a:p>
            <a:r>
              <a:rPr lang="ja-JP" altLang="en-US" sz="2600" dirty="0">
                <a:latin typeface="メイリオ" panose="020B0604030504040204" pitchFamily="50" charset="-128"/>
                <a:ea typeface="メイリオ" panose="020B0604030504040204" pitchFamily="50" charset="-128"/>
              </a:rPr>
              <a:t>大阪大学人間科学本館</a:t>
            </a:r>
            <a:r>
              <a:rPr lang="en-US" altLang="ja-JP" sz="2600" dirty="0">
                <a:latin typeface="メイリオ" panose="020B0604030504040204" pitchFamily="50" charset="-128"/>
                <a:ea typeface="メイリオ" panose="020B0604030504040204" pitchFamily="50" charset="-128"/>
              </a:rPr>
              <a:t>51</a:t>
            </a:r>
            <a:r>
              <a:rPr lang="ja-JP" altLang="en-US" sz="2600" dirty="0">
                <a:latin typeface="メイリオ" panose="020B0604030504040204" pitchFamily="50" charset="-128"/>
                <a:ea typeface="メイリオ" panose="020B0604030504040204" pitchFamily="50" charset="-128"/>
              </a:rPr>
              <a:t>講義室</a:t>
            </a:r>
            <a:endParaRPr lang="en-US" altLang="ja-JP" sz="26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r>
              <a:rPr kumimoji="1" lang="ja-JP" altLang="en-US" sz="2100" dirty="0">
                <a:latin typeface="メイリオ" panose="020B0604030504040204" pitchFamily="50" charset="-128"/>
                <a:ea typeface="メイリオ" panose="020B0604030504040204" pitchFamily="50" charset="-128"/>
              </a:rPr>
              <a:t>国立情報学研究所オープンサイエンス基盤研究センター</a:t>
            </a:r>
            <a:endParaRPr kumimoji="1" lang="en-US" altLang="ja-JP" sz="2100" dirty="0">
              <a:latin typeface="メイリオ" panose="020B0604030504040204" pitchFamily="50" charset="-128"/>
              <a:ea typeface="メイリオ" panose="020B0604030504040204" pitchFamily="50" charset="-128"/>
            </a:endParaRPr>
          </a:p>
          <a:p>
            <a:endParaRPr lang="en-US" altLang="zh-TW" sz="2100" dirty="0">
              <a:latin typeface="メイリオ" panose="020B0604030504040204" pitchFamily="50" charset="-128"/>
              <a:ea typeface="メイリオ" panose="020B0604030504040204" pitchFamily="50" charset="-128"/>
            </a:endParaRPr>
          </a:p>
          <a:p>
            <a:r>
              <a:rPr lang="zh-TW" altLang="en-US" sz="2300" dirty="0">
                <a:latin typeface="メイリオ" panose="020B0604030504040204" pitchFamily="50" charset="-128"/>
                <a:ea typeface="メイリオ" panose="020B0604030504040204" pitchFamily="50" charset="-128"/>
              </a:rPr>
              <a:t>朝岡 </a:t>
            </a:r>
            <a:r>
              <a:rPr lang="ja-JP" altLang="en-US" sz="2300" dirty="0">
                <a:latin typeface="メイリオ" panose="020B0604030504040204" pitchFamily="50" charset="-128"/>
                <a:ea typeface="メイリオ" panose="020B0604030504040204" pitchFamily="50" charset="-128"/>
              </a:rPr>
              <a:t>誠</a:t>
            </a:r>
            <a:endParaRPr lang="en-US" altLang="ja-JP" sz="23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D294CB46-8B51-890C-89BE-0A94B04E3B0E}"/>
              </a:ext>
            </a:extLst>
          </p:cNvPr>
          <p:cNvSpPr txBox="1"/>
          <p:nvPr/>
        </p:nvSpPr>
        <p:spPr>
          <a:xfrm>
            <a:off x="0" y="130628"/>
            <a:ext cx="3775393" cy="707886"/>
          </a:xfrm>
          <a:prstGeom prst="rect">
            <a:avLst/>
          </a:prstGeom>
          <a:noFill/>
        </p:spPr>
        <p:txBody>
          <a:bodyPr wrap="none" rtlCol="0">
            <a:spAutoFit/>
          </a:bodyPr>
          <a:lstStyle/>
          <a:p>
            <a:r>
              <a:rPr lang="ja-JP" altLang="en-US" sz="2000" dirty="0"/>
              <a:t>第</a:t>
            </a:r>
            <a:r>
              <a:rPr lang="en-US" altLang="ja-JP" sz="2000" dirty="0"/>
              <a:t>26</a:t>
            </a:r>
            <a:r>
              <a:rPr lang="ja-JP" altLang="en-US" sz="2000" dirty="0"/>
              <a:t>回</a:t>
            </a:r>
            <a:endParaRPr lang="en-US" altLang="ja-JP" sz="2000" dirty="0"/>
          </a:p>
          <a:p>
            <a:r>
              <a:rPr lang="ja-JP" altLang="en-US" sz="2000" dirty="0"/>
              <a:t>ワンステップ・アップセミナー</a:t>
            </a:r>
            <a:endParaRPr kumimoji="1" lang="ja-JP" altLang="en-US" sz="2000" dirty="0"/>
          </a:p>
        </p:txBody>
      </p:sp>
    </p:spTree>
    <p:extLst>
      <p:ext uri="{BB962C8B-B14F-4D97-AF65-F5344CB8AC3E}">
        <p14:creationId xmlns:p14="http://schemas.microsoft.com/office/powerpoint/2010/main" val="1133605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E47FD-DABE-E569-5845-02A4BC9B966B}"/>
              </a:ext>
            </a:extLst>
          </p:cNvPr>
          <p:cNvSpPr>
            <a:spLocks noGrp="1"/>
          </p:cNvSpPr>
          <p:nvPr>
            <p:ph type="title"/>
          </p:nvPr>
        </p:nvSpPr>
        <p:spPr>
          <a:xfrm>
            <a:off x="612000" y="443975"/>
            <a:ext cx="8121453" cy="719820"/>
          </a:xfrm>
        </p:spPr>
        <p:txBody>
          <a:bodyPr>
            <a:normAutofit fontScale="90000"/>
          </a:bodyPr>
          <a:lstStyle/>
          <a:p>
            <a:r>
              <a:rPr kumimoji="1" lang="en-US" altLang="ja-JP" dirty="0"/>
              <a:t>Data Availability Statement</a:t>
            </a:r>
            <a:r>
              <a:rPr kumimoji="1" lang="ja-JP" altLang="en-US" dirty="0"/>
              <a:t>（</a:t>
            </a:r>
            <a:r>
              <a:rPr kumimoji="1" lang="en-US" altLang="ja-JP" dirty="0"/>
              <a:t>DAS</a:t>
            </a:r>
            <a:r>
              <a:rPr kumimoji="1" lang="ja-JP" altLang="en-US" dirty="0"/>
              <a:t>）</a:t>
            </a:r>
          </a:p>
        </p:txBody>
      </p:sp>
      <p:sp>
        <p:nvSpPr>
          <p:cNvPr id="3" name="コンテンツ プレースホルダー 2">
            <a:extLst>
              <a:ext uri="{FF2B5EF4-FFF2-40B4-BE49-F238E27FC236}">
                <a16:creationId xmlns:a16="http://schemas.microsoft.com/office/drawing/2014/main" id="{C864563F-383B-01DA-9210-D1946CE5DC33}"/>
              </a:ext>
            </a:extLst>
          </p:cNvPr>
          <p:cNvSpPr>
            <a:spLocks noGrp="1"/>
          </p:cNvSpPr>
          <p:nvPr>
            <p:ph idx="1"/>
          </p:nvPr>
        </p:nvSpPr>
        <p:spPr>
          <a:xfrm>
            <a:off x="611999" y="1260000"/>
            <a:ext cx="8298735" cy="5328000"/>
          </a:xfrm>
        </p:spPr>
        <p:txBody>
          <a:bodyPr/>
          <a:lstStyle/>
          <a:p>
            <a:r>
              <a:rPr kumimoji="1" lang="en-US" altLang="ja-JP" dirty="0"/>
              <a:t>Social Forces</a:t>
            </a:r>
            <a:r>
              <a:rPr kumimoji="1" lang="ja-JP" altLang="en-US" dirty="0"/>
              <a:t>はデータ利用可能性</a:t>
            </a:r>
            <a:r>
              <a:rPr kumimoji="1" lang="en-US" altLang="ja-JP" dirty="0"/>
              <a:t>Data Availability Statement</a:t>
            </a:r>
            <a:r>
              <a:rPr lang="ja-JP" altLang="en-US" dirty="0"/>
              <a:t>の記載を採用</a:t>
            </a:r>
            <a:endParaRPr kumimoji="1" lang="ja-JP" altLang="en-US" dirty="0"/>
          </a:p>
        </p:txBody>
      </p:sp>
      <p:pic>
        <p:nvPicPr>
          <p:cNvPr id="7" name="図 6">
            <a:extLst>
              <a:ext uri="{FF2B5EF4-FFF2-40B4-BE49-F238E27FC236}">
                <a16:creationId xmlns:a16="http://schemas.microsoft.com/office/drawing/2014/main" id="{2F175851-AEFE-6474-285F-45049EC1B7F8}"/>
              </a:ext>
            </a:extLst>
          </p:cNvPr>
          <p:cNvPicPr>
            <a:picLocks noChangeAspect="1"/>
          </p:cNvPicPr>
          <p:nvPr/>
        </p:nvPicPr>
        <p:blipFill>
          <a:blip r:embed="rId2"/>
          <a:stretch>
            <a:fillRect/>
          </a:stretch>
        </p:blipFill>
        <p:spPr>
          <a:xfrm>
            <a:off x="952134" y="4947333"/>
            <a:ext cx="3793328" cy="1260722"/>
          </a:xfrm>
          <a:prstGeom prst="rect">
            <a:avLst/>
          </a:prstGeom>
        </p:spPr>
      </p:pic>
      <p:sp>
        <p:nvSpPr>
          <p:cNvPr id="9" name="テキスト ボックス 8">
            <a:extLst>
              <a:ext uri="{FF2B5EF4-FFF2-40B4-BE49-F238E27FC236}">
                <a16:creationId xmlns:a16="http://schemas.microsoft.com/office/drawing/2014/main" id="{57C86597-D485-1307-61F8-5410B2510E25}"/>
              </a:ext>
            </a:extLst>
          </p:cNvPr>
          <p:cNvSpPr txBox="1"/>
          <p:nvPr/>
        </p:nvSpPr>
        <p:spPr>
          <a:xfrm>
            <a:off x="989151" y="6316307"/>
            <a:ext cx="3444883" cy="461665"/>
          </a:xfrm>
          <a:prstGeom prst="rect">
            <a:avLst/>
          </a:prstGeom>
          <a:noFill/>
        </p:spPr>
        <p:txBody>
          <a:bodyPr wrap="square">
            <a:spAutoFit/>
          </a:bodyPr>
          <a:lstStyle/>
          <a:p>
            <a:r>
              <a:rPr lang="en-US" altLang="ja-JP" sz="1200" dirty="0"/>
              <a:t>https://academic.oup.com/sf/article/102/2/658/7174990#420635050</a:t>
            </a:r>
            <a:endParaRPr lang="ja-JP" altLang="en-US" sz="1200" dirty="0"/>
          </a:p>
        </p:txBody>
      </p:sp>
      <p:pic>
        <p:nvPicPr>
          <p:cNvPr id="11" name="図 10">
            <a:extLst>
              <a:ext uri="{FF2B5EF4-FFF2-40B4-BE49-F238E27FC236}">
                <a16:creationId xmlns:a16="http://schemas.microsoft.com/office/drawing/2014/main" id="{06319CCE-606B-B748-67B1-AB3B55D5A99E}"/>
              </a:ext>
            </a:extLst>
          </p:cNvPr>
          <p:cNvPicPr>
            <a:picLocks noChangeAspect="1"/>
          </p:cNvPicPr>
          <p:nvPr/>
        </p:nvPicPr>
        <p:blipFill>
          <a:blip r:embed="rId3"/>
          <a:stretch>
            <a:fillRect/>
          </a:stretch>
        </p:blipFill>
        <p:spPr>
          <a:xfrm>
            <a:off x="46866" y="2417044"/>
            <a:ext cx="4332357" cy="2381178"/>
          </a:xfrm>
          <a:prstGeom prst="rect">
            <a:avLst/>
          </a:prstGeom>
        </p:spPr>
      </p:pic>
      <p:pic>
        <p:nvPicPr>
          <p:cNvPr id="13" name="図 12">
            <a:extLst>
              <a:ext uri="{FF2B5EF4-FFF2-40B4-BE49-F238E27FC236}">
                <a16:creationId xmlns:a16="http://schemas.microsoft.com/office/drawing/2014/main" id="{68C1D53A-E7A5-F5BF-5B9B-72E2DDAF69C7}"/>
              </a:ext>
            </a:extLst>
          </p:cNvPr>
          <p:cNvPicPr>
            <a:picLocks noChangeAspect="1"/>
          </p:cNvPicPr>
          <p:nvPr/>
        </p:nvPicPr>
        <p:blipFill>
          <a:blip r:embed="rId4"/>
          <a:stretch>
            <a:fillRect/>
          </a:stretch>
        </p:blipFill>
        <p:spPr>
          <a:xfrm>
            <a:off x="46866" y="4724649"/>
            <a:ext cx="887474" cy="2133351"/>
          </a:xfrm>
          <a:prstGeom prst="rect">
            <a:avLst/>
          </a:prstGeom>
        </p:spPr>
      </p:pic>
      <p:pic>
        <p:nvPicPr>
          <p:cNvPr id="15" name="図 14">
            <a:extLst>
              <a:ext uri="{FF2B5EF4-FFF2-40B4-BE49-F238E27FC236}">
                <a16:creationId xmlns:a16="http://schemas.microsoft.com/office/drawing/2014/main" id="{CAFB98E5-832C-E769-D2D5-40A1189376AC}"/>
              </a:ext>
            </a:extLst>
          </p:cNvPr>
          <p:cNvPicPr>
            <a:picLocks noChangeAspect="1"/>
          </p:cNvPicPr>
          <p:nvPr/>
        </p:nvPicPr>
        <p:blipFill>
          <a:blip r:embed="rId5"/>
          <a:stretch>
            <a:fillRect/>
          </a:stretch>
        </p:blipFill>
        <p:spPr>
          <a:xfrm>
            <a:off x="4848098" y="4548941"/>
            <a:ext cx="3586775" cy="2057505"/>
          </a:xfrm>
          <a:prstGeom prst="rect">
            <a:avLst/>
          </a:prstGeom>
        </p:spPr>
      </p:pic>
      <p:sp>
        <p:nvSpPr>
          <p:cNvPr id="17" name="テキスト ボックス 16">
            <a:extLst>
              <a:ext uri="{FF2B5EF4-FFF2-40B4-BE49-F238E27FC236}">
                <a16:creationId xmlns:a16="http://schemas.microsoft.com/office/drawing/2014/main" id="{64B2D6B5-8E8E-C935-0B51-C08716EBBC1F}"/>
              </a:ext>
            </a:extLst>
          </p:cNvPr>
          <p:cNvSpPr txBox="1"/>
          <p:nvPr/>
        </p:nvSpPr>
        <p:spPr>
          <a:xfrm>
            <a:off x="4572000" y="6627168"/>
            <a:ext cx="4693298" cy="230832"/>
          </a:xfrm>
          <a:prstGeom prst="rect">
            <a:avLst/>
          </a:prstGeom>
          <a:noFill/>
        </p:spPr>
        <p:txBody>
          <a:bodyPr wrap="square">
            <a:spAutoFit/>
          </a:bodyPr>
          <a:lstStyle/>
          <a:p>
            <a:r>
              <a:rPr lang="ja-JP" altLang="en-US" sz="900" dirty="0"/>
              <a:t>https://search.gesis.org/research_data/SDN-10.7802-2544?doi=10.7802/2544</a:t>
            </a:r>
          </a:p>
        </p:txBody>
      </p:sp>
      <p:pic>
        <p:nvPicPr>
          <p:cNvPr id="19" name="図 18">
            <a:extLst>
              <a:ext uri="{FF2B5EF4-FFF2-40B4-BE49-F238E27FC236}">
                <a16:creationId xmlns:a16="http://schemas.microsoft.com/office/drawing/2014/main" id="{D18775CB-CC70-9E8E-6B0C-4F09936B74DA}"/>
              </a:ext>
            </a:extLst>
          </p:cNvPr>
          <p:cNvPicPr>
            <a:picLocks noChangeAspect="1"/>
          </p:cNvPicPr>
          <p:nvPr/>
        </p:nvPicPr>
        <p:blipFill>
          <a:blip r:embed="rId6"/>
          <a:stretch>
            <a:fillRect/>
          </a:stretch>
        </p:blipFill>
        <p:spPr>
          <a:xfrm>
            <a:off x="4848098" y="2203441"/>
            <a:ext cx="3683903" cy="2018463"/>
          </a:xfrm>
          <a:prstGeom prst="rect">
            <a:avLst/>
          </a:prstGeom>
        </p:spPr>
      </p:pic>
      <p:sp>
        <p:nvSpPr>
          <p:cNvPr id="21" name="テキスト ボックス 20">
            <a:extLst>
              <a:ext uri="{FF2B5EF4-FFF2-40B4-BE49-F238E27FC236}">
                <a16:creationId xmlns:a16="http://schemas.microsoft.com/office/drawing/2014/main" id="{C05BD691-34CD-52AE-E202-11E04E7A78C3}"/>
              </a:ext>
            </a:extLst>
          </p:cNvPr>
          <p:cNvSpPr txBox="1"/>
          <p:nvPr/>
        </p:nvSpPr>
        <p:spPr>
          <a:xfrm>
            <a:off x="4798688" y="4261072"/>
            <a:ext cx="4332357" cy="338554"/>
          </a:xfrm>
          <a:prstGeom prst="rect">
            <a:avLst/>
          </a:prstGeom>
          <a:noFill/>
        </p:spPr>
        <p:txBody>
          <a:bodyPr wrap="square">
            <a:spAutoFit/>
          </a:bodyPr>
          <a:lstStyle/>
          <a:p>
            <a:r>
              <a:rPr lang="ja-JP" altLang="en-US" sz="800" dirty="0"/>
              <a:t>https://www.neps-data.de/Data-Center/Data-and-Documentation/Start-Cohort-Grade-9/105157-NEPSSC41000</a:t>
            </a:r>
          </a:p>
        </p:txBody>
      </p:sp>
      <p:sp>
        <p:nvSpPr>
          <p:cNvPr id="4" name="四角形: 角を丸くする 3">
            <a:extLst>
              <a:ext uri="{FF2B5EF4-FFF2-40B4-BE49-F238E27FC236}">
                <a16:creationId xmlns:a16="http://schemas.microsoft.com/office/drawing/2014/main" id="{E133CB6B-EAE9-4EAB-B4FB-80AE7E6FB1D2}"/>
              </a:ext>
            </a:extLst>
          </p:cNvPr>
          <p:cNvSpPr/>
          <p:nvPr/>
        </p:nvSpPr>
        <p:spPr>
          <a:xfrm>
            <a:off x="1742381" y="5486400"/>
            <a:ext cx="1471082" cy="19158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F4413DBA-BB77-D80B-51A4-45B852343912}"/>
              </a:ext>
            </a:extLst>
          </p:cNvPr>
          <p:cNvSpPr/>
          <p:nvPr/>
        </p:nvSpPr>
        <p:spPr>
          <a:xfrm>
            <a:off x="2295375" y="5929895"/>
            <a:ext cx="682956" cy="19158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24BBFBBF-0289-9635-F41F-5DC4AB176C00}"/>
              </a:ext>
            </a:extLst>
          </p:cNvPr>
          <p:cNvCxnSpPr>
            <a:cxnSpLocks/>
            <a:stCxn id="4" idx="0"/>
            <a:endCxn id="19" idx="1"/>
          </p:cNvCxnSpPr>
          <p:nvPr/>
        </p:nvCxnSpPr>
        <p:spPr>
          <a:xfrm rot="5400000" flipH="1" flipV="1">
            <a:off x="2526147" y="3164449"/>
            <a:ext cx="2273727" cy="2370176"/>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B6F7702B-2022-D489-8812-85A0ED39800B}"/>
              </a:ext>
            </a:extLst>
          </p:cNvPr>
          <p:cNvCxnSpPr>
            <a:cxnSpLocks/>
            <a:stCxn id="5" idx="2"/>
            <a:endCxn id="7" idx="3"/>
          </p:cNvCxnSpPr>
          <p:nvPr/>
        </p:nvCxnSpPr>
        <p:spPr>
          <a:xfrm rot="5400000" flipH="1" flipV="1">
            <a:off x="3419262" y="4795284"/>
            <a:ext cx="543790" cy="2108609"/>
          </a:xfrm>
          <a:prstGeom prst="bentConnector4">
            <a:avLst>
              <a:gd name="adj1" fmla="val -57958"/>
              <a:gd name="adj2" fmla="val 90604"/>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43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12402-485A-372F-1B09-8A102A0E3E76}"/>
              </a:ext>
            </a:extLst>
          </p:cNvPr>
          <p:cNvSpPr>
            <a:spLocks noGrp="1"/>
          </p:cNvSpPr>
          <p:nvPr>
            <p:ph type="title"/>
          </p:nvPr>
        </p:nvSpPr>
        <p:spPr>
          <a:xfrm>
            <a:off x="611999" y="360000"/>
            <a:ext cx="8149445" cy="719820"/>
          </a:xfrm>
        </p:spPr>
        <p:txBody>
          <a:bodyPr>
            <a:noAutofit/>
          </a:bodyPr>
          <a:lstStyle/>
          <a:p>
            <a:r>
              <a:rPr kumimoji="1" lang="en-US" altLang="ja-JP" sz="3200" dirty="0"/>
              <a:t>DAS</a:t>
            </a:r>
            <a:r>
              <a:rPr lang="ja-JP" altLang="en-US" sz="3200" dirty="0"/>
              <a:t>記載の推移</a:t>
            </a:r>
            <a:endParaRPr kumimoji="1" lang="ja-JP" altLang="en-US" sz="3200" dirty="0"/>
          </a:p>
        </p:txBody>
      </p:sp>
      <p:sp>
        <p:nvSpPr>
          <p:cNvPr id="3" name="コンテンツ プレースホルダー 2">
            <a:extLst>
              <a:ext uri="{FF2B5EF4-FFF2-40B4-BE49-F238E27FC236}">
                <a16:creationId xmlns:a16="http://schemas.microsoft.com/office/drawing/2014/main" id="{7EABDD59-CB43-EAE0-BA4E-AB1D84EF61BC}"/>
              </a:ext>
            </a:extLst>
          </p:cNvPr>
          <p:cNvSpPr>
            <a:spLocks noGrp="1"/>
          </p:cNvSpPr>
          <p:nvPr>
            <p:ph idx="1"/>
          </p:nvPr>
        </p:nvSpPr>
        <p:spPr>
          <a:xfrm>
            <a:off x="491530" y="1445628"/>
            <a:ext cx="7920000" cy="1369751"/>
          </a:xfrm>
        </p:spPr>
        <p:txBody>
          <a:bodyPr>
            <a:normAutofit fontScale="92500"/>
          </a:bodyPr>
          <a:lstStyle/>
          <a:p>
            <a:r>
              <a:rPr kumimoji="1" lang="en-US" altLang="ja-JP" dirty="0"/>
              <a:t>Data Availability Statement</a:t>
            </a:r>
            <a:r>
              <a:rPr kumimoji="1" lang="ja-JP" altLang="en-US" dirty="0"/>
              <a:t>の記載を行うジャーナルは年々増加し、研究データ、コードの公開が研究活動のスタンダードになりつつある</a:t>
            </a:r>
            <a:r>
              <a:rPr lang="ja-JP" altLang="en-US" dirty="0"/>
              <a:t>　</a:t>
            </a:r>
            <a:endParaRPr kumimoji="1" lang="en-US" altLang="ja-JP" dirty="0"/>
          </a:p>
          <a:p>
            <a:pPr lvl="1"/>
            <a:endParaRPr kumimoji="1" lang="ja-JP" altLang="en-US" dirty="0"/>
          </a:p>
        </p:txBody>
      </p:sp>
      <p:sp>
        <p:nvSpPr>
          <p:cNvPr id="9" name="テキスト ボックス 8">
            <a:extLst>
              <a:ext uri="{FF2B5EF4-FFF2-40B4-BE49-F238E27FC236}">
                <a16:creationId xmlns:a16="http://schemas.microsoft.com/office/drawing/2014/main" id="{4CBA2929-DB8E-6A90-2277-A54BDBF887E6}"/>
              </a:ext>
            </a:extLst>
          </p:cNvPr>
          <p:cNvSpPr txBox="1"/>
          <p:nvPr/>
        </p:nvSpPr>
        <p:spPr>
          <a:xfrm>
            <a:off x="3013166" y="6581001"/>
            <a:ext cx="6200504" cy="276999"/>
          </a:xfrm>
          <a:prstGeom prst="rect">
            <a:avLst/>
          </a:prstGeom>
          <a:noFill/>
        </p:spPr>
        <p:txBody>
          <a:bodyPr wrap="square">
            <a:spAutoFit/>
          </a:bodyPr>
          <a:lstStyle/>
          <a:p>
            <a:r>
              <a:rPr lang="en-US" altLang="ja-JP" sz="1200" dirty="0" err="1"/>
              <a:t>Ref:French</a:t>
            </a:r>
            <a:r>
              <a:rPr lang="ja-JP" altLang="en-US" sz="1200" dirty="0"/>
              <a:t> </a:t>
            </a:r>
            <a:r>
              <a:rPr lang="en-US" altLang="ja-JP" sz="1200" dirty="0"/>
              <a:t>Open </a:t>
            </a:r>
            <a:r>
              <a:rPr lang="en-US" altLang="ja-JP" sz="1200" dirty="0" err="1"/>
              <a:t>ScienceMonitor</a:t>
            </a:r>
            <a:r>
              <a:rPr lang="en-US" altLang="ja-JP" sz="1200" dirty="0"/>
              <a:t>(https://frenchopensciencemonitor.esr.gouv.fr/)</a:t>
            </a:r>
            <a:endParaRPr lang="ja-JP" altLang="en-US" sz="1200" dirty="0"/>
          </a:p>
        </p:txBody>
      </p:sp>
      <p:sp>
        <p:nvSpPr>
          <p:cNvPr id="10" name="テキスト ボックス 9">
            <a:extLst>
              <a:ext uri="{FF2B5EF4-FFF2-40B4-BE49-F238E27FC236}">
                <a16:creationId xmlns:a16="http://schemas.microsoft.com/office/drawing/2014/main" id="{9C33A8F3-BA72-C59D-1D0E-A8D890D317E4}"/>
              </a:ext>
            </a:extLst>
          </p:cNvPr>
          <p:cNvSpPr txBox="1"/>
          <p:nvPr/>
        </p:nvSpPr>
        <p:spPr>
          <a:xfrm>
            <a:off x="2478016" y="6204470"/>
            <a:ext cx="4417409" cy="338554"/>
          </a:xfrm>
          <a:prstGeom prst="rect">
            <a:avLst/>
          </a:prstGeom>
          <a:noFill/>
        </p:spPr>
        <p:txBody>
          <a:bodyPr wrap="square" rtlCol="0">
            <a:spAutoFit/>
          </a:bodyPr>
          <a:lstStyle/>
          <a:p>
            <a:r>
              <a:rPr kumimoji="1" lang="ja-JP" altLang="en-US" sz="1600" dirty="0"/>
              <a:t>出版年別 </a:t>
            </a:r>
            <a:r>
              <a:rPr kumimoji="1" lang="en-US" altLang="ja-JP" sz="1600" dirty="0"/>
              <a:t>DAS</a:t>
            </a:r>
            <a:r>
              <a:rPr kumimoji="1" lang="ja-JP" altLang="en-US" sz="1600" dirty="0"/>
              <a:t>を含むフランスの</a:t>
            </a:r>
            <a:r>
              <a:rPr lang="ja-JP" altLang="en-US" sz="1600" dirty="0"/>
              <a:t>出版物の割合</a:t>
            </a:r>
            <a:endParaRPr kumimoji="1" lang="ja-JP" altLang="en-US" sz="1600" dirty="0"/>
          </a:p>
        </p:txBody>
      </p:sp>
      <p:pic>
        <p:nvPicPr>
          <p:cNvPr id="12" name="図 11">
            <a:extLst>
              <a:ext uri="{FF2B5EF4-FFF2-40B4-BE49-F238E27FC236}">
                <a16:creationId xmlns:a16="http://schemas.microsoft.com/office/drawing/2014/main" id="{1A5FD1B4-925E-A7C2-097F-50DB9AEDF45C}"/>
              </a:ext>
            </a:extLst>
          </p:cNvPr>
          <p:cNvPicPr>
            <a:picLocks noChangeAspect="1"/>
          </p:cNvPicPr>
          <p:nvPr/>
        </p:nvPicPr>
        <p:blipFill>
          <a:blip r:embed="rId2"/>
          <a:stretch>
            <a:fillRect/>
          </a:stretch>
        </p:blipFill>
        <p:spPr>
          <a:xfrm>
            <a:off x="1471748" y="2860554"/>
            <a:ext cx="6200504" cy="3305940"/>
          </a:xfrm>
          <a:prstGeom prst="rect">
            <a:avLst/>
          </a:prstGeom>
        </p:spPr>
      </p:pic>
    </p:spTree>
    <p:extLst>
      <p:ext uri="{BB962C8B-B14F-4D97-AF65-F5344CB8AC3E}">
        <p14:creationId xmlns:p14="http://schemas.microsoft.com/office/powerpoint/2010/main" val="3657246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24717-6CCF-E1CB-2D55-C758E0D428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E3141C6-20C7-430E-E49F-1C59FFAD6ADD}"/>
              </a:ext>
            </a:extLst>
          </p:cNvPr>
          <p:cNvSpPr>
            <a:spLocks noGrp="1"/>
          </p:cNvSpPr>
          <p:nvPr>
            <p:ph type="title"/>
          </p:nvPr>
        </p:nvSpPr>
        <p:spPr>
          <a:xfrm>
            <a:off x="611999" y="360000"/>
            <a:ext cx="8149445" cy="719820"/>
          </a:xfrm>
        </p:spPr>
        <p:txBody>
          <a:bodyPr>
            <a:noAutofit/>
          </a:bodyPr>
          <a:lstStyle/>
          <a:p>
            <a:r>
              <a:rPr kumimoji="1" lang="ja-JP" altLang="en-US" sz="3200" dirty="0"/>
              <a:t>社会科学分野における</a:t>
            </a:r>
            <a:r>
              <a:rPr kumimoji="1" lang="en-US" altLang="ja-JP" sz="3200" dirty="0"/>
              <a:t>DAS</a:t>
            </a:r>
            <a:r>
              <a:rPr lang="ja-JP" altLang="en-US" sz="3200" dirty="0"/>
              <a:t>記載の推移</a:t>
            </a:r>
            <a:endParaRPr kumimoji="1" lang="ja-JP" altLang="en-US" sz="3200" dirty="0"/>
          </a:p>
        </p:txBody>
      </p:sp>
      <p:sp>
        <p:nvSpPr>
          <p:cNvPr id="3" name="コンテンツ プレースホルダー 2">
            <a:extLst>
              <a:ext uri="{FF2B5EF4-FFF2-40B4-BE49-F238E27FC236}">
                <a16:creationId xmlns:a16="http://schemas.microsoft.com/office/drawing/2014/main" id="{EDD7D412-F040-E0B2-4A42-CB0FD3BD0EEE}"/>
              </a:ext>
            </a:extLst>
          </p:cNvPr>
          <p:cNvSpPr>
            <a:spLocks noGrp="1"/>
          </p:cNvSpPr>
          <p:nvPr>
            <p:ph idx="1"/>
          </p:nvPr>
        </p:nvSpPr>
        <p:spPr>
          <a:xfrm>
            <a:off x="491530" y="1445628"/>
            <a:ext cx="7920000" cy="1369751"/>
          </a:xfrm>
        </p:spPr>
        <p:txBody>
          <a:bodyPr>
            <a:normAutofit fontScale="92500"/>
          </a:bodyPr>
          <a:lstStyle/>
          <a:p>
            <a:r>
              <a:rPr kumimoji="1" lang="en-US" altLang="ja-JP" dirty="0"/>
              <a:t>Data Availability Statement</a:t>
            </a:r>
            <a:r>
              <a:rPr kumimoji="1" lang="ja-JP" altLang="en-US" dirty="0"/>
              <a:t>の記載を行うジャーナルは年々増加し、研究データ、コードの公開が研究活動のスタンダードになりつつある</a:t>
            </a:r>
            <a:r>
              <a:rPr lang="ja-JP" altLang="en-US" dirty="0"/>
              <a:t>　</a:t>
            </a:r>
            <a:endParaRPr kumimoji="1" lang="en-US" altLang="ja-JP" dirty="0"/>
          </a:p>
          <a:p>
            <a:pPr lvl="1"/>
            <a:endParaRPr kumimoji="1" lang="ja-JP" altLang="en-US" dirty="0"/>
          </a:p>
        </p:txBody>
      </p:sp>
      <p:sp>
        <p:nvSpPr>
          <p:cNvPr id="9" name="テキスト ボックス 8">
            <a:extLst>
              <a:ext uri="{FF2B5EF4-FFF2-40B4-BE49-F238E27FC236}">
                <a16:creationId xmlns:a16="http://schemas.microsoft.com/office/drawing/2014/main" id="{D7C45B9A-AFD8-E7FB-023A-1979ED3E9262}"/>
              </a:ext>
            </a:extLst>
          </p:cNvPr>
          <p:cNvSpPr txBox="1"/>
          <p:nvPr/>
        </p:nvSpPr>
        <p:spPr>
          <a:xfrm>
            <a:off x="3013166" y="6581001"/>
            <a:ext cx="6200504" cy="276999"/>
          </a:xfrm>
          <a:prstGeom prst="rect">
            <a:avLst/>
          </a:prstGeom>
          <a:noFill/>
        </p:spPr>
        <p:txBody>
          <a:bodyPr wrap="square">
            <a:spAutoFit/>
          </a:bodyPr>
          <a:lstStyle/>
          <a:p>
            <a:r>
              <a:rPr lang="en-US" altLang="ja-JP" sz="1200" dirty="0" err="1"/>
              <a:t>Ref:FrenchOpen</a:t>
            </a:r>
            <a:r>
              <a:rPr lang="en-US" altLang="ja-JP" sz="1200" dirty="0"/>
              <a:t> </a:t>
            </a:r>
            <a:r>
              <a:rPr lang="en-US" altLang="ja-JP" sz="1200" dirty="0" err="1"/>
              <a:t>ScienceMonitor</a:t>
            </a:r>
            <a:r>
              <a:rPr lang="en-US" altLang="ja-JP" sz="1200" dirty="0"/>
              <a:t>(https://frenchopensciencemonitor.esr.gouv.fr/)</a:t>
            </a:r>
            <a:endParaRPr lang="ja-JP" altLang="en-US" sz="1200" dirty="0"/>
          </a:p>
        </p:txBody>
      </p:sp>
      <p:pic>
        <p:nvPicPr>
          <p:cNvPr id="14" name="図 13">
            <a:extLst>
              <a:ext uri="{FF2B5EF4-FFF2-40B4-BE49-F238E27FC236}">
                <a16:creationId xmlns:a16="http://schemas.microsoft.com/office/drawing/2014/main" id="{CC545EBA-917B-4FB1-902C-0DCE6F8AA736}"/>
              </a:ext>
            </a:extLst>
          </p:cNvPr>
          <p:cNvPicPr>
            <a:picLocks noChangeAspect="1"/>
          </p:cNvPicPr>
          <p:nvPr/>
        </p:nvPicPr>
        <p:blipFill>
          <a:blip r:embed="rId2"/>
          <a:stretch>
            <a:fillRect/>
          </a:stretch>
        </p:blipFill>
        <p:spPr>
          <a:xfrm>
            <a:off x="1835830" y="2898193"/>
            <a:ext cx="5472340" cy="3161071"/>
          </a:xfrm>
          <a:prstGeom prst="rect">
            <a:avLst/>
          </a:prstGeom>
        </p:spPr>
      </p:pic>
      <p:sp>
        <p:nvSpPr>
          <p:cNvPr id="15" name="コンテンツ プレースホルダー 2">
            <a:extLst>
              <a:ext uri="{FF2B5EF4-FFF2-40B4-BE49-F238E27FC236}">
                <a16:creationId xmlns:a16="http://schemas.microsoft.com/office/drawing/2014/main" id="{65E07B36-6551-7D33-4E93-B34A82575D9E}"/>
              </a:ext>
            </a:extLst>
          </p:cNvPr>
          <p:cNvSpPr txBox="1">
            <a:spLocks/>
          </p:cNvSpPr>
          <p:nvPr/>
        </p:nvSpPr>
        <p:spPr>
          <a:xfrm>
            <a:off x="1950551" y="6214288"/>
            <a:ext cx="5472340" cy="366713"/>
          </a:xfrm>
          <a:prstGeom prst="rect">
            <a:avLst/>
          </a:prstGeom>
        </p:spPr>
        <p:txBody>
          <a:bodyPr vert="horz" lIns="91440" tIns="45720" rIns="91440" bIns="45720" rtlCol="0">
            <a:normAutofit/>
          </a:bodyPr>
          <a:lst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メイリオ" panose="020B0604030504040204" pitchFamily="50" charset="-128"/>
              <a:buNone/>
            </a:pPr>
            <a:r>
              <a:rPr lang="ja-JP" altLang="en-US" sz="1600" dirty="0"/>
              <a:t>分野別</a:t>
            </a:r>
            <a:r>
              <a:rPr lang="en-US" altLang="ja-JP" sz="1600" dirty="0"/>
              <a:t>DAS</a:t>
            </a:r>
            <a:r>
              <a:rPr lang="ja-JP" altLang="en-US" sz="1600" dirty="0"/>
              <a:t>を含むフランスの出版物（</a:t>
            </a:r>
            <a:r>
              <a:rPr lang="en-US" altLang="ja-JP" sz="1600" dirty="0"/>
              <a:t>2021</a:t>
            </a:r>
            <a:r>
              <a:rPr lang="ja-JP" altLang="en-US" sz="1600" dirty="0"/>
              <a:t>）の割合</a:t>
            </a:r>
          </a:p>
        </p:txBody>
      </p:sp>
      <p:sp>
        <p:nvSpPr>
          <p:cNvPr id="17" name="四角形: 角を丸くする 16">
            <a:extLst>
              <a:ext uri="{FF2B5EF4-FFF2-40B4-BE49-F238E27FC236}">
                <a16:creationId xmlns:a16="http://schemas.microsoft.com/office/drawing/2014/main" id="{583743DB-0846-20B5-396E-08F7D3FCB14E}"/>
              </a:ext>
            </a:extLst>
          </p:cNvPr>
          <p:cNvSpPr/>
          <p:nvPr/>
        </p:nvSpPr>
        <p:spPr>
          <a:xfrm>
            <a:off x="2545376" y="5229016"/>
            <a:ext cx="4291013" cy="36671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A273A1B-4DE3-B800-F245-4381F81530C8}"/>
              </a:ext>
            </a:extLst>
          </p:cNvPr>
          <p:cNvSpPr txBox="1"/>
          <p:nvPr/>
        </p:nvSpPr>
        <p:spPr>
          <a:xfrm>
            <a:off x="6015627" y="5295622"/>
            <a:ext cx="788999" cy="369332"/>
          </a:xfrm>
          <a:prstGeom prst="rect">
            <a:avLst/>
          </a:prstGeom>
          <a:noFill/>
        </p:spPr>
        <p:txBody>
          <a:bodyPr wrap="none" rtlCol="0">
            <a:spAutoFit/>
          </a:bodyPr>
          <a:lstStyle/>
          <a:p>
            <a:r>
              <a:rPr kumimoji="1" lang="en-US" altLang="ja-JP" dirty="0"/>
              <a:t>7.7%</a:t>
            </a:r>
            <a:endParaRPr kumimoji="1" lang="ja-JP" altLang="en-US" dirty="0"/>
          </a:p>
        </p:txBody>
      </p:sp>
    </p:spTree>
    <p:extLst>
      <p:ext uri="{BB962C8B-B14F-4D97-AF65-F5344CB8AC3E}">
        <p14:creationId xmlns:p14="http://schemas.microsoft.com/office/powerpoint/2010/main" val="2539475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38851-873C-CA25-00C7-345A5925746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F2D9E0F-51BA-170B-838A-7C661917074A}"/>
              </a:ext>
            </a:extLst>
          </p:cNvPr>
          <p:cNvSpPr>
            <a:spLocks noGrp="1"/>
          </p:cNvSpPr>
          <p:nvPr>
            <p:ph type="title"/>
          </p:nvPr>
        </p:nvSpPr>
        <p:spPr/>
        <p:txBody>
          <a:bodyPr>
            <a:normAutofit/>
          </a:bodyPr>
          <a:lstStyle/>
          <a:p>
            <a:r>
              <a:rPr lang="ja-JP" altLang="en-US" sz="3600" dirty="0"/>
              <a:t>科学知識へのオープンアクセス</a:t>
            </a:r>
            <a:endParaRPr lang="en-US" altLang="ja-JP" sz="3600" dirty="0"/>
          </a:p>
        </p:txBody>
      </p:sp>
      <p:sp>
        <p:nvSpPr>
          <p:cNvPr id="3" name="コンテンツ プレースホルダー 2">
            <a:extLst>
              <a:ext uri="{FF2B5EF4-FFF2-40B4-BE49-F238E27FC236}">
                <a16:creationId xmlns:a16="http://schemas.microsoft.com/office/drawing/2014/main" id="{1F7DE9BA-6B23-DB3D-923C-020F030DDAEF}"/>
              </a:ext>
            </a:extLst>
          </p:cNvPr>
          <p:cNvSpPr>
            <a:spLocks noGrp="1"/>
          </p:cNvSpPr>
          <p:nvPr>
            <p:ph idx="1"/>
          </p:nvPr>
        </p:nvSpPr>
        <p:spPr>
          <a:xfrm>
            <a:off x="611999" y="1287991"/>
            <a:ext cx="8340411" cy="5570009"/>
          </a:xfrm>
        </p:spPr>
        <p:txBody>
          <a:bodyPr>
            <a:normAutofit/>
          </a:bodyPr>
          <a:lstStyle/>
          <a:p>
            <a:pPr marL="4763" indent="0">
              <a:buNone/>
            </a:pPr>
            <a:r>
              <a:rPr lang="ja-JP" altLang="en-US" dirty="0"/>
              <a:t>情報技術の高度化により、研究成果公開が活発化</a:t>
            </a:r>
            <a:endParaRPr lang="en-US" altLang="ja-JP" dirty="0"/>
          </a:p>
          <a:p>
            <a:pPr marL="461963" indent="-457200"/>
            <a:endParaRPr lang="en-US" altLang="ja-JP" sz="1400" dirty="0"/>
          </a:p>
          <a:p>
            <a:pPr marL="461963" indent="-457200"/>
            <a:r>
              <a:rPr lang="ja-JP" altLang="en-US" dirty="0"/>
              <a:t>研究論文のオープンアクセス（</a:t>
            </a:r>
            <a:r>
              <a:rPr lang="en-US" altLang="ja-JP" dirty="0"/>
              <a:t>OA</a:t>
            </a:r>
            <a:r>
              <a:rPr lang="ja-JP" altLang="en-US" dirty="0"/>
              <a:t>）</a:t>
            </a:r>
            <a:endParaRPr lang="en-US" altLang="ja-JP" dirty="0"/>
          </a:p>
          <a:p>
            <a:pPr marL="817563" lvl="1" indent="-457200"/>
            <a:r>
              <a:rPr lang="ja-JP" altLang="en-US" dirty="0"/>
              <a:t>ジャーナルの購読料高騰に対する対抗手段</a:t>
            </a:r>
            <a:endParaRPr lang="en-US" altLang="ja-JP" dirty="0"/>
          </a:p>
          <a:p>
            <a:pPr marL="1182688" lvl="2" indent="-457200"/>
            <a:r>
              <a:rPr lang="ja-JP" altLang="en-US" dirty="0"/>
              <a:t>グリーン</a:t>
            </a:r>
            <a:r>
              <a:rPr lang="en-US" altLang="ja-JP" dirty="0"/>
              <a:t>OA</a:t>
            </a:r>
            <a:r>
              <a:rPr lang="ja-JP" altLang="en-US" dirty="0"/>
              <a:t>：著者最終稿を機関リポジトリで公開</a:t>
            </a:r>
            <a:endParaRPr lang="en-US" altLang="ja-JP" dirty="0"/>
          </a:p>
          <a:p>
            <a:pPr marL="1182688" lvl="2" indent="-457200"/>
            <a:r>
              <a:rPr lang="ja-JP" altLang="en-US" dirty="0"/>
              <a:t>プレプリント</a:t>
            </a:r>
            <a:endParaRPr lang="en-US" altLang="ja-JP" dirty="0"/>
          </a:p>
          <a:p>
            <a:pPr marL="817563" lvl="1" indent="-457200"/>
            <a:r>
              <a:rPr lang="ja-JP" altLang="en-US" dirty="0"/>
              <a:t>公的助成機関による</a:t>
            </a:r>
            <a:r>
              <a:rPr lang="en-US" altLang="ja-JP" dirty="0"/>
              <a:t>OA</a:t>
            </a:r>
            <a:r>
              <a:rPr lang="ja-JP" altLang="en-US" dirty="0"/>
              <a:t>義務化</a:t>
            </a:r>
            <a:endParaRPr lang="en-US" altLang="ja-JP" dirty="0"/>
          </a:p>
          <a:p>
            <a:pPr marL="1182688" lvl="2" indent="-457200"/>
            <a:r>
              <a:rPr lang="ja-JP" altLang="en-US" dirty="0"/>
              <a:t>ゴールド</a:t>
            </a:r>
            <a:r>
              <a:rPr lang="en-US" altLang="ja-JP" dirty="0"/>
              <a:t>OA</a:t>
            </a:r>
            <a:r>
              <a:rPr lang="ja-JP" altLang="en-US" dirty="0"/>
              <a:t>：著者が出版社に掲載料を払って公開する</a:t>
            </a:r>
            <a:endParaRPr lang="en-US" altLang="ja-JP" sz="1700" dirty="0"/>
          </a:p>
          <a:p>
            <a:pPr marL="461963" indent="-457200"/>
            <a:endParaRPr lang="en-US" altLang="ja-JP" dirty="0"/>
          </a:p>
          <a:p>
            <a:pPr marL="461963" indent="-457200"/>
            <a:r>
              <a:rPr lang="ja-JP" altLang="en-US" dirty="0"/>
              <a:t>研究データ、ソースコードの共有</a:t>
            </a:r>
            <a:endParaRPr lang="en-US" altLang="ja-JP" dirty="0"/>
          </a:p>
          <a:p>
            <a:pPr marL="817563" lvl="1" indent="-457200"/>
            <a:r>
              <a:rPr lang="ja-JP" altLang="en-US" dirty="0"/>
              <a:t>地域や研究分野を越えた研究データの流通</a:t>
            </a:r>
            <a:endParaRPr lang="en-US" altLang="ja-JP" dirty="0"/>
          </a:p>
          <a:p>
            <a:pPr marL="360363" lvl="1" indent="0">
              <a:buNone/>
            </a:pPr>
            <a:r>
              <a:rPr lang="en-US" altLang="ja-JP" sz="2200" dirty="0"/>
              <a:t>	</a:t>
            </a:r>
            <a:r>
              <a:rPr lang="ja-JP" altLang="en-US" sz="2000" dirty="0"/>
              <a:t>二次分析、学際研究の機会の増大</a:t>
            </a:r>
            <a:endParaRPr lang="en-US" altLang="ja-JP" sz="2000" dirty="0"/>
          </a:p>
          <a:p>
            <a:pPr marL="817563" lvl="1" indent="-457200"/>
            <a:r>
              <a:rPr lang="ja-JP" altLang="en-US" dirty="0"/>
              <a:t>再現性の危機への対応</a:t>
            </a:r>
            <a:endParaRPr lang="en-US" altLang="ja-JP" dirty="0"/>
          </a:p>
          <a:p>
            <a:pPr marL="719138" lvl="2" indent="0">
              <a:buNone/>
            </a:pPr>
            <a:r>
              <a:rPr lang="ja-JP" altLang="en-US" sz="1900" dirty="0"/>
              <a:t>論文によるエビデンスデータの公開推奨／義務化の進展</a:t>
            </a:r>
            <a:endParaRPr lang="en-US" altLang="ja-JP" sz="1900" dirty="0"/>
          </a:p>
          <a:p>
            <a:pPr marL="817563" lvl="1" indent="-457200"/>
            <a:r>
              <a:rPr lang="ja-JP" altLang="en-US" u="sng" dirty="0">
                <a:solidFill>
                  <a:srgbClr val="FF0000"/>
                </a:solidFill>
              </a:rPr>
              <a:t>日本の公的助成機関による根拠データ公開義務化</a:t>
            </a:r>
            <a:endParaRPr lang="en-US" altLang="ja-JP" u="sng" dirty="0">
              <a:solidFill>
                <a:srgbClr val="FF0000"/>
              </a:solidFill>
            </a:endParaRPr>
          </a:p>
          <a:p>
            <a:pPr marL="725488" lvl="2" indent="0">
              <a:buNone/>
            </a:pPr>
            <a:endParaRPr lang="en-US" altLang="ja-JP" sz="1700" dirty="0"/>
          </a:p>
          <a:p>
            <a:pPr marL="354013" lvl="1" indent="0">
              <a:buNone/>
            </a:pPr>
            <a:endParaRPr lang="en-US" altLang="ja-JP" sz="2300" dirty="0"/>
          </a:p>
          <a:p>
            <a:pPr marL="719138" lvl="2" indent="0">
              <a:buNone/>
            </a:pPr>
            <a:endParaRPr lang="en-US" altLang="ja-JP" sz="1900" dirty="0"/>
          </a:p>
        </p:txBody>
      </p:sp>
      <p:sp>
        <p:nvSpPr>
          <p:cNvPr id="7" name="正方形/長方形 6">
            <a:extLst>
              <a:ext uri="{FF2B5EF4-FFF2-40B4-BE49-F238E27FC236}">
                <a16:creationId xmlns:a16="http://schemas.microsoft.com/office/drawing/2014/main" id="{18CFFAB9-EF46-3C77-5939-258647EE70D6}"/>
              </a:ext>
            </a:extLst>
          </p:cNvPr>
          <p:cNvSpPr/>
          <p:nvPr/>
        </p:nvSpPr>
        <p:spPr>
          <a:xfrm>
            <a:off x="576054" y="1841263"/>
            <a:ext cx="7991892" cy="22453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13BF712-7C14-DEE8-1446-074C13F74622}"/>
              </a:ext>
            </a:extLst>
          </p:cNvPr>
          <p:cNvSpPr/>
          <p:nvPr/>
        </p:nvSpPr>
        <p:spPr>
          <a:xfrm>
            <a:off x="576055" y="4294788"/>
            <a:ext cx="7991891" cy="24108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807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5F319B-D66B-AB80-FD49-1524E7BEA30D}"/>
              </a:ext>
            </a:extLst>
          </p:cNvPr>
          <p:cNvSpPr>
            <a:spLocks noGrp="1"/>
          </p:cNvSpPr>
          <p:nvPr>
            <p:ph type="title"/>
          </p:nvPr>
        </p:nvSpPr>
        <p:spPr>
          <a:xfrm>
            <a:off x="612000" y="574604"/>
            <a:ext cx="7920000" cy="719820"/>
          </a:xfrm>
        </p:spPr>
        <p:txBody>
          <a:bodyPr>
            <a:normAutofit fontScale="90000"/>
          </a:bodyPr>
          <a:lstStyle/>
          <a:p>
            <a:r>
              <a:rPr kumimoji="1" lang="ja-JP" altLang="en-US" sz="3600" dirty="0"/>
              <a:t>学術論文等の即時オープンアクセスの実現に向けた基本方針</a:t>
            </a:r>
            <a:endParaRPr kumimoji="1" lang="ja-JP" altLang="en-US" dirty="0"/>
          </a:p>
        </p:txBody>
      </p:sp>
      <p:sp>
        <p:nvSpPr>
          <p:cNvPr id="3" name="コンテンツ プレースホルダー 2">
            <a:extLst>
              <a:ext uri="{FF2B5EF4-FFF2-40B4-BE49-F238E27FC236}">
                <a16:creationId xmlns:a16="http://schemas.microsoft.com/office/drawing/2014/main" id="{33E3CA78-2E51-FFC5-E8F9-E72A8D621697}"/>
              </a:ext>
            </a:extLst>
          </p:cNvPr>
          <p:cNvSpPr>
            <a:spLocks noGrp="1"/>
          </p:cNvSpPr>
          <p:nvPr>
            <p:ph idx="1"/>
          </p:nvPr>
        </p:nvSpPr>
        <p:spPr>
          <a:xfrm>
            <a:off x="611999" y="1604864"/>
            <a:ext cx="8084131" cy="5075853"/>
          </a:xfrm>
        </p:spPr>
        <p:txBody>
          <a:bodyPr>
            <a:normAutofit/>
          </a:bodyPr>
          <a:lstStyle/>
          <a:p>
            <a:pPr marL="514350" indent="-514350">
              <a:buAutoNum type="arabicParenBoth"/>
            </a:pPr>
            <a:r>
              <a:rPr lang="ja-JP" altLang="en-US" sz="2400" dirty="0"/>
              <a:t>公的資金による学術論文等の即時オープンアクセスの実施</a:t>
            </a:r>
            <a:endParaRPr lang="en-US" altLang="ja-JP" sz="2400" dirty="0"/>
          </a:p>
          <a:p>
            <a:pPr lvl="1"/>
            <a:r>
              <a:rPr lang="ja-JP" altLang="en-US" sz="2200" dirty="0"/>
              <a:t> 公的資金のうち</a:t>
            </a:r>
            <a:r>
              <a:rPr lang="en-US" altLang="ja-JP" sz="2200" dirty="0"/>
              <a:t>2025</a:t>
            </a:r>
            <a:r>
              <a:rPr lang="ja-JP" altLang="en-US" sz="2200" dirty="0"/>
              <a:t>年度から新たに公募を行う即時オープンアクセスの対象となる競争的研究費を受給する者（法人を含む）に対し、該当する競争的研究費による</a:t>
            </a:r>
            <a:r>
              <a:rPr lang="ja-JP" altLang="en-US" sz="2200" u="sng" dirty="0">
                <a:solidFill>
                  <a:srgbClr val="FF0000"/>
                </a:solidFill>
              </a:rPr>
              <a:t>学術論文</a:t>
            </a:r>
            <a:r>
              <a:rPr lang="ja-JP" altLang="en-US" sz="2200" u="sng" dirty="0"/>
              <a:t>及び</a:t>
            </a:r>
            <a:r>
              <a:rPr lang="ja-JP" altLang="en-US" sz="2200" u="sng" dirty="0">
                <a:solidFill>
                  <a:srgbClr val="FF0000"/>
                </a:solidFill>
              </a:rPr>
              <a:t>根拠データ</a:t>
            </a:r>
            <a:r>
              <a:rPr lang="ja-JP" altLang="en-US" sz="2200" u="sng" dirty="0"/>
              <a:t>の学術雑誌への掲載後、即時に機関リポジトリ等の情報基盤への掲載を義務づける</a:t>
            </a:r>
            <a:r>
              <a:rPr lang="ja-JP" altLang="en-US" sz="2200" dirty="0"/>
              <a:t>。</a:t>
            </a:r>
            <a:endParaRPr lang="en-US" altLang="ja-JP" sz="2200" dirty="0"/>
          </a:p>
          <a:p>
            <a:pPr lvl="1"/>
            <a:r>
              <a:rPr lang="ja-JP" altLang="en-US" sz="2200" dirty="0"/>
              <a:t> 即時オープンアクセスの対象となる競争的研究費制度は、学術論文を主たる成果とするものとし、関係府省が定める。 </a:t>
            </a:r>
            <a:endParaRPr lang="en-US" altLang="ja-JP" sz="2200" dirty="0"/>
          </a:p>
          <a:p>
            <a:pPr lvl="1"/>
            <a:r>
              <a:rPr lang="ja-JP" altLang="en-US" sz="2200" dirty="0"/>
              <a:t>即時オープンアクセスの対象は、</a:t>
            </a:r>
            <a:endParaRPr lang="en-US" altLang="ja-JP" sz="2200" dirty="0"/>
          </a:p>
          <a:p>
            <a:pPr lvl="2"/>
            <a:r>
              <a:rPr lang="ja-JP" altLang="en-US" sz="1800" dirty="0">
                <a:solidFill>
                  <a:srgbClr val="FF0000"/>
                </a:solidFill>
              </a:rPr>
              <a:t>査読付き学術論文</a:t>
            </a:r>
            <a:r>
              <a:rPr lang="en-US" altLang="ja-JP" sz="1800" dirty="0"/>
              <a:t>: </a:t>
            </a:r>
            <a:r>
              <a:rPr lang="ja-JP" altLang="en-US" sz="1800" u="sng" dirty="0"/>
              <a:t>電子ジャーナルに掲載された査読済みの研究論文（著者最終稿を含む）</a:t>
            </a:r>
            <a:endParaRPr lang="en-US" altLang="ja-JP" sz="1800" u="sng" dirty="0"/>
          </a:p>
          <a:p>
            <a:pPr lvl="2"/>
            <a:r>
              <a:rPr lang="ja-JP" altLang="en-US" sz="1800" dirty="0">
                <a:solidFill>
                  <a:srgbClr val="FF0000"/>
                </a:solidFill>
              </a:rPr>
              <a:t>根拠データ</a:t>
            </a:r>
            <a:r>
              <a:rPr lang="en-US" altLang="ja-JP" sz="1800" u="sng" dirty="0"/>
              <a:t>: </a:t>
            </a:r>
            <a:r>
              <a:rPr lang="ja-JP" altLang="en-US" sz="1800" u="sng" dirty="0"/>
              <a:t>掲載電子ジャーナルの執筆要領、出版規程等において、透明性や再現性確保の観点から必要とされ、公表が求められる研究データ。</a:t>
            </a:r>
            <a:endParaRPr kumimoji="1" lang="ja-JP" altLang="en-US" u="sng" dirty="0"/>
          </a:p>
        </p:txBody>
      </p:sp>
      <p:sp>
        <p:nvSpPr>
          <p:cNvPr id="5" name="テキスト ボックス 4">
            <a:extLst>
              <a:ext uri="{FF2B5EF4-FFF2-40B4-BE49-F238E27FC236}">
                <a16:creationId xmlns:a16="http://schemas.microsoft.com/office/drawing/2014/main" id="{6EB34359-8FED-8800-367B-586323AF0AD0}"/>
              </a:ext>
            </a:extLst>
          </p:cNvPr>
          <p:cNvSpPr txBox="1"/>
          <p:nvPr/>
        </p:nvSpPr>
        <p:spPr>
          <a:xfrm>
            <a:off x="3853541" y="6476032"/>
            <a:ext cx="5290459" cy="369332"/>
          </a:xfrm>
          <a:prstGeom prst="rect">
            <a:avLst/>
          </a:prstGeom>
          <a:noFill/>
        </p:spPr>
        <p:txBody>
          <a:bodyPr wrap="square">
            <a:spAutoFit/>
          </a:bodyPr>
          <a:lstStyle/>
          <a:p>
            <a:r>
              <a:rPr lang="en-US" altLang="ja-JP" dirty="0"/>
              <a:t>https://www8.cao.go.jp/cstp/oa_240216.pdf</a:t>
            </a:r>
            <a:endParaRPr lang="ja-JP" altLang="en-US" dirty="0"/>
          </a:p>
        </p:txBody>
      </p:sp>
    </p:spTree>
    <p:extLst>
      <p:ext uri="{BB962C8B-B14F-4D97-AF65-F5344CB8AC3E}">
        <p14:creationId xmlns:p14="http://schemas.microsoft.com/office/powerpoint/2010/main" val="4233828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0D65F5-91C6-1E00-7B5F-AB61CA3647BE}"/>
              </a:ext>
            </a:extLst>
          </p:cNvPr>
          <p:cNvSpPr>
            <a:spLocks noGrp="1"/>
          </p:cNvSpPr>
          <p:nvPr>
            <p:ph type="title"/>
          </p:nvPr>
        </p:nvSpPr>
        <p:spPr/>
        <p:txBody>
          <a:bodyPr>
            <a:normAutofit/>
          </a:bodyPr>
          <a:lstStyle/>
          <a:p>
            <a:r>
              <a:rPr kumimoji="1" lang="ja-JP" altLang="en-US" dirty="0"/>
              <a:t>オープンアクセスによる環境変化</a:t>
            </a:r>
          </a:p>
        </p:txBody>
      </p:sp>
      <p:sp>
        <p:nvSpPr>
          <p:cNvPr id="3" name="コンテンツ プレースホルダー 2">
            <a:extLst>
              <a:ext uri="{FF2B5EF4-FFF2-40B4-BE49-F238E27FC236}">
                <a16:creationId xmlns:a16="http://schemas.microsoft.com/office/drawing/2014/main" id="{536FC971-3486-D5A4-D87B-E595101FC906}"/>
              </a:ext>
            </a:extLst>
          </p:cNvPr>
          <p:cNvSpPr>
            <a:spLocks noGrp="1"/>
          </p:cNvSpPr>
          <p:nvPr>
            <p:ph idx="1"/>
          </p:nvPr>
        </p:nvSpPr>
        <p:spPr>
          <a:xfrm>
            <a:off x="611999" y="1260000"/>
            <a:ext cx="8183657" cy="5328000"/>
          </a:xfrm>
        </p:spPr>
        <p:txBody>
          <a:bodyPr>
            <a:normAutofit/>
          </a:bodyPr>
          <a:lstStyle/>
          <a:p>
            <a:r>
              <a:rPr lang="ja-JP" altLang="en-US" dirty="0"/>
              <a:t>インターネット発達前</a:t>
            </a:r>
            <a:endParaRPr lang="en-US" altLang="ja-JP" dirty="0"/>
          </a:p>
          <a:p>
            <a:pPr lvl="1"/>
            <a:r>
              <a:rPr lang="ja-JP" altLang="en-US" dirty="0"/>
              <a:t>研究成果は研究者の成果</a:t>
            </a:r>
            <a:endParaRPr lang="en-US" altLang="ja-JP" dirty="0"/>
          </a:p>
          <a:p>
            <a:pPr lvl="2"/>
            <a:r>
              <a:rPr lang="ja-JP" altLang="en-US" dirty="0"/>
              <a:t>研究論文は、研究者が購読料を払って読むもの</a:t>
            </a:r>
            <a:endParaRPr lang="en-US" altLang="ja-JP" dirty="0"/>
          </a:p>
          <a:p>
            <a:pPr lvl="2"/>
            <a:r>
              <a:rPr lang="ja-JP" altLang="en-US" dirty="0"/>
              <a:t>研究データは、研究の種。共有は身内でやるもの</a:t>
            </a:r>
            <a:endParaRPr lang="en-US" altLang="ja-JP" dirty="0"/>
          </a:p>
          <a:p>
            <a:pPr marL="719138" lvl="2" indent="0">
              <a:buNone/>
            </a:pPr>
            <a:endParaRPr lang="en-US" altLang="ja-JP" dirty="0"/>
          </a:p>
          <a:p>
            <a:pPr marL="455613" indent="-457200"/>
            <a:r>
              <a:rPr lang="ja-JP" altLang="en-US" dirty="0"/>
              <a:t>インターネット発達によって</a:t>
            </a:r>
            <a:endParaRPr lang="en-US" altLang="ja-JP" dirty="0"/>
          </a:p>
          <a:p>
            <a:pPr marL="811213" lvl="1" indent="-457200"/>
            <a:r>
              <a:rPr lang="ja-JP" altLang="en-US" dirty="0"/>
              <a:t>研究成果は科学の公共財</a:t>
            </a:r>
            <a:endParaRPr lang="en-US" altLang="ja-JP" dirty="0"/>
          </a:p>
          <a:p>
            <a:pPr marL="1062038" lvl="2" indent="-342900"/>
            <a:r>
              <a:rPr lang="ja-JP" altLang="en-US" dirty="0"/>
              <a:t>研究論文は、著者が掲載料払うことで皆に読んでもらおう</a:t>
            </a:r>
            <a:endParaRPr lang="en-US" altLang="ja-JP" dirty="0"/>
          </a:p>
          <a:p>
            <a:pPr marL="1062038" lvl="2" indent="-342900"/>
            <a:r>
              <a:rPr lang="ja-JP" altLang="en-US" dirty="0"/>
              <a:t>研究データは、研究分野の発展のために皆に使ってもらおう</a:t>
            </a:r>
            <a:endParaRPr lang="en-US" altLang="ja-JP" dirty="0"/>
          </a:p>
          <a:p>
            <a:pPr marL="1333025" lvl="3" indent="-342900"/>
            <a:r>
              <a:rPr lang="ja-JP" altLang="en-US" dirty="0"/>
              <a:t>ジャーナルの質保証のために、エビデンスデータは公開しないとまずい</a:t>
            </a:r>
            <a:endParaRPr lang="en-US" altLang="ja-JP" dirty="0"/>
          </a:p>
          <a:p>
            <a:pPr marL="1062038" lvl="2" indent="-342900"/>
            <a:r>
              <a:rPr lang="ja-JP" altLang="en-US" dirty="0"/>
              <a:t>研究インフラを使って、できるかぎり公開しよう</a:t>
            </a:r>
            <a:endParaRPr lang="en-US" altLang="ja-JP" dirty="0"/>
          </a:p>
          <a:p>
            <a:pPr lvl="1"/>
            <a:r>
              <a:rPr kumimoji="1" lang="ja-JP" altLang="en-US" dirty="0"/>
              <a:t>公的資金で行った研究成果は社会の公共財</a:t>
            </a:r>
            <a:endParaRPr kumimoji="1" lang="en-US" altLang="ja-JP" dirty="0"/>
          </a:p>
          <a:p>
            <a:pPr lvl="2"/>
            <a:r>
              <a:rPr lang="ja-JP" altLang="en-US" dirty="0"/>
              <a:t>研究論文は、助成をうけた研究者が誰でも読めるようにしろ</a:t>
            </a:r>
            <a:endParaRPr lang="en-US" altLang="ja-JP" dirty="0"/>
          </a:p>
          <a:p>
            <a:pPr lvl="2"/>
            <a:r>
              <a:rPr kumimoji="1" lang="ja-JP" altLang="en-US" dirty="0"/>
              <a:t>研究データは、助成を受けた研究の質保証のために公開しろ</a:t>
            </a:r>
            <a:endParaRPr kumimoji="1" lang="en-US" altLang="ja-JP" dirty="0"/>
          </a:p>
          <a:p>
            <a:pPr lvl="2"/>
            <a:r>
              <a:rPr kumimoji="1" lang="ja-JP" altLang="en-US" dirty="0"/>
              <a:t>国、助成機関は公開のための研究インフラを用意する</a:t>
            </a:r>
            <a:endParaRPr kumimoji="1" lang="en-US" altLang="ja-JP" dirty="0"/>
          </a:p>
          <a:p>
            <a:pPr marL="719138" lvl="2" indent="0">
              <a:buNone/>
            </a:pPr>
            <a:endParaRPr kumimoji="1" lang="en-US" altLang="ja-JP" dirty="0"/>
          </a:p>
        </p:txBody>
      </p:sp>
    </p:spTree>
    <p:extLst>
      <p:ext uri="{BB962C8B-B14F-4D97-AF65-F5344CB8AC3E}">
        <p14:creationId xmlns:p14="http://schemas.microsoft.com/office/powerpoint/2010/main" val="2744738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80BD5F-6EF5-E6E5-DE85-1D702F29F562}"/>
              </a:ext>
            </a:extLst>
          </p:cNvPr>
          <p:cNvSpPr>
            <a:spLocks noGrp="1"/>
          </p:cNvSpPr>
          <p:nvPr>
            <p:ph type="title"/>
          </p:nvPr>
        </p:nvSpPr>
        <p:spPr/>
        <p:txBody>
          <a:bodyPr>
            <a:normAutofit fontScale="90000"/>
          </a:bodyPr>
          <a:lstStyle/>
          <a:p>
            <a:r>
              <a:rPr lang="ja-JP" altLang="en-US" dirty="0"/>
              <a:t>オープンサイエンスのための研究インフラ</a:t>
            </a:r>
            <a:endParaRPr kumimoji="1" lang="ja-JP" altLang="en-US" dirty="0"/>
          </a:p>
        </p:txBody>
      </p:sp>
      <p:sp>
        <p:nvSpPr>
          <p:cNvPr id="3" name="コンテンツ プレースホルダー 2">
            <a:extLst>
              <a:ext uri="{FF2B5EF4-FFF2-40B4-BE49-F238E27FC236}">
                <a16:creationId xmlns:a16="http://schemas.microsoft.com/office/drawing/2014/main" id="{0A2D2FF0-264D-51E3-908D-B914A057E0A5}"/>
              </a:ext>
            </a:extLst>
          </p:cNvPr>
          <p:cNvSpPr>
            <a:spLocks noGrp="1"/>
          </p:cNvSpPr>
          <p:nvPr>
            <p:ph idx="1"/>
          </p:nvPr>
        </p:nvSpPr>
        <p:spPr/>
        <p:txBody>
          <a:bodyPr/>
          <a:lstStyle/>
          <a:p>
            <a:r>
              <a:rPr kumimoji="1" lang="en-US" altLang="ja-JP" dirty="0"/>
              <a:t>2000</a:t>
            </a:r>
            <a:r>
              <a:rPr kumimoji="1" lang="ja-JP" altLang="en-US" dirty="0"/>
              <a:t>年代より、オープンサイエンス推進のための研究インフラが国レベルで開発・運用</a:t>
            </a:r>
            <a:endParaRPr kumimoji="1" lang="en-US" altLang="ja-JP" dirty="0"/>
          </a:p>
          <a:p>
            <a:pPr lvl="1"/>
            <a:r>
              <a:rPr lang="ja-JP" altLang="en-US" dirty="0"/>
              <a:t>アメリカ：</a:t>
            </a:r>
            <a:r>
              <a:rPr lang="en-US" altLang="ja-JP" dirty="0"/>
              <a:t>Open Science Framework</a:t>
            </a:r>
          </a:p>
          <a:p>
            <a:pPr lvl="1"/>
            <a:r>
              <a:rPr lang="en-US" altLang="ja-JP" dirty="0"/>
              <a:t>EU</a:t>
            </a:r>
            <a:r>
              <a:rPr lang="ja-JP" altLang="en-US" dirty="0"/>
              <a:t>　　  ：</a:t>
            </a:r>
            <a:r>
              <a:rPr lang="en-US" altLang="ja-JP" dirty="0"/>
              <a:t>Europe Open Science Cloud</a:t>
            </a:r>
          </a:p>
          <a:p>
            <a:pPr lvl="1"/>
            <a:r>
              <a:rPr lang="ja-JP" altLang="en-US" dirty="0"/>
              <a:t>日本　　：</a:t>
            </a:r>
            <a:r>
              <a:rPr lang="en-US" altLang="ja-JP" dirty="0"/>
              <a:t>NII</a:t>
            </a:r>
            <a:r>
              <a:rPr lang="ja-JP" altLang="en-US" dirty="0"/>
              <a:t> </a:t>
            </a:r>
            <a:r>
              <a:rPr lang="en-US" altLang="ja-JP" dirty="0"/>
              <a:t>Research</a:t>
            </a:r>
            <a:r>
              <a:rPr lang="ja-JP" altLang="en-US" dirty="0"/>
              <a:t> </a:t>
            </a:r>
            <a:r>
              <a:rPr lang="en-US" altLang="ja-JP" dirty="0"/>
              <a:t>Data</a:t>
            </a:r>
            <a:r>
              <a:rPr lang="ja-JP" altLang="en-US" dirty="0"/>
              <a:t> </a:t>
            </a:r>
            <a:r>
              <a:rPr lang="en-US" altLang="ja-JP" dirty="0"/>
              <a:t>Cloud</a:t>
            </a:r>
          </a:p>
          <a:p>
            <a:endParaRPr lang="en-US" altLang="ja-JP" dirty="0"/>
          </a:p>
          <a:p>
            <a:r>
              <a:rPr lang="ja-JP" altLang="en-US" dirty="0"/>
              <a:t>研究インフラの役割</a:t>
            </a:r>
            <a:endParaRPr lang="en-US" altLang="ja-JP" dirty="0"/>
          </a:p>
          <a:p>
            <a:pPr lvl="1"/>
            <a:r>
              <a:rPr lang="ja-JP" altLang="en-US" dirty="0"/>
              <a:t>研究成果に対して、適切なアクセスを可能にする</a:t>
            </a:r>
            <a:endParaRPr lang="en-US" altLang="ja-JP" dirty="0"/>
          </a:p>
          <a:p>
            <a:pPr lvl="1"/>
            <a:r>
              <a:rPr lang="en-US" altLang="ja-JP" u="sng" dirty="0"/>
              <a:t>FAIR</a:t>
            </a:r>
            <a:r>
              <a:rPr lang="ja-JP" altLang="en-US" u="sng" dirty="0"/>
              <a:t>原則</a:t>
            </a:r>
            <a:r>
              <a:rPr lang="ja-JP" altLang="en-US" dirty="0"/>
              <a:t>に則り、研究成果の相互運用性を確保する</a:t>
            </a:r>
            <a:endParaRPr lang="en-US" altLang="ja-JP" dirty="0"/>
          </a:p>
          <a:p>
            <a:pPr lvl="1"/>
            <a:r>
              <a:rPr lang="ja-JP" altLang="en-US" u="sng" dirty="0"/>
              <a:t>研究データのライフサイクル</a:t>
            </a:r>
            <a:r>
              <a:rPr lang="ja-JP" altLang="en-US" dirty="0"/>
              <a:t>を考慮し、研究者の研究活動をサポートする</a:t>
            </a:r>
            <a:endParaRPr lang="en-US" altLang="ja-JP" dirty="0"/>
          </a:p>
          <a:p>
            <a:pPr lvl="1"/>
            <a:endParaRPr lang="en-US" altLang="ja-JP" dirty="0"/>
          </a:p>
          <a:p>
            <a:pPr marL="360363" lvl="1" indent="0">
              <a:buNone/>
            </a:pPr>
            <a:endParaRPr lang="en-US" altLang="ja-JP" dirty="0"/>
          </a:p>
          <a:p>
            <a:pPr lvl="1"/>
            <a:endParaRPr kumimoji="1" lang="en-US" altLang="ja-JP" dirty="0"/>
          </a:p>
          <a:p>
            <a:endParaRPr kumimoji="1" lang="ja-JP" altLang="en-US" dirty="0"/>
          </a:p>
        </p:txBody>
      </p:sp>
    </p:spTree>
    <p:extLst>
      <p:ext uri="{BB962C8B-B14F-4D97-AF65-F5344CB8AC3E}">
        <p14:creationId xmlns:p14="http://schemas.microsoft.com/office/powerpoint/2010/main" val="290997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BEB23-229F-0F75-132A-ADDA40FF4B88}"/>
              </a:ext>
            </a:extLst>
          </p:cNvPr>
          <p:cNvSpPr>
            <a:spLocks noGrp="1"/>
          </p:cNvSpPr>
          <p:nvPr>
            <p:ph type="title"/>
          </p:nvPr>
        </p:nvSpPr>
        <p:spPr/>
        <p:txBody>
          <a:bodyPr/>
          <a:lstStyle/>
          <a:p>
            <a:r>
              <a:rPr lang="en-US" altLang="ja-JP" dirty="0"/>
              <a:t>Open Science Framework</a:t>
            </a:r>
            <a:endParaRPr kumimoji="1" lang="ja-JP" altLang="en-US" dirty="0"/>
          </a:p>
        </p:txBody>
      </p:sp>
      <p:sp>
        <p:nvSpPr>
          <p:cNvPr id="3" name="コンテンツ プレースホルダー 2">
            <a:extLst>
              <a:ext uri="{FF2B5EF4-FFF2-40B4-BE49-F238E27FC236}">
                <a16:creationId xmlns:a16="http://schemas.microsoft.com/office/drawing/2014/main" id="{6470DB7D-02B0-020F-8ECE-2CE3978DC206}"/>
              </a:ext>
            </a:extLst>
          </p:cNvPr>
          <p:cNvSpPr>
            <a:spLocks noGrp="1"/>
          </p:cNvSpPr>
          <p:nvPr>
            <p:ph idx="1"/>
          </p:nvPr>
        </p:nvSpPr>
        <p:spPr>
          <a:xfrm>
            <a:off x="612000" y="1260000"/>
            <a:ext cx="7920000" cy="1933873"/>
          </a:xfrm>
        </p:spPr>
        <p:txBody>
          <a:bodyPr>
            <a:normAutofit/>
          </a:bodyPr>
          <a:lstStyle/>
          <a:p>
            <a:r>
              <a:rPr kumimoji="1" lang="en-US" altLang="ja-JP" dirty="0"/>
              <a:t>NIH</a:t>
            </a:r>
            <a:r>
              <a:rPr kumimoji="1" lang="ja-JP" altLang="en-US" dirty="0"/>
              <a:t>、</a:t>
            </a:r>
            <a:r>
              <a:rPr kumimoji="1" lang="en-US" altLang="ja-JP" dirty="0"/>
              <a:t>NSF</a:t>
            </a:r>
            <a:r>
              <a:rPr kumimoji="1" lang="ja-JP" altLang="en-US" dirty="0"/>
              <a:t>、</a:t>
            </a:r>
            <a:r>
              <a:rPr kumimoji="1" lang="en-US" altLang="ja-JP" dirty="0"/>
              <a:t>DARPA</a:t>
            </a:r>
            <a:r>
              <a:rPr kumimoji="1" lang="ja-JP" altLang="en-US" dirty="0"/>
              <a:t>などアメリカの助成機関から支援を受けた</a:t>
            </a:r>
            <a:r>
              <a:rPr kumimoji="1" lang="en-US" altLang="ja-JP" dirty="0"/>
              <a:t>NPO</a:t>
            </a:r>
            <a:r>
              <a:rPr kumimoji="1" lang="ja-JP" altLang="en-US" dirty="0"/>
              <a:t>が開発・運用</a:t>
            </a:r>
            <a:endParaRPr kumimoji="1" lang="en-US" altLang="ja-JP" dirty="0"/>
          </a:p>
          <a:p>
            <a:pPr lvl="1"/>
            <a:r>
              <a:rPr lang="ja-JP" altLang="en-US" dirty="0"/>
              <a:t>研究データのライフサイクルをすべてカバー</a:t>
            </a:r>
            <a:endParaRPr lang="en-US" altLang="ja-JP" dirty="0"/>
          </a:p>
          <a:p>
            <a:pPr lvl="2"/>
            <a:r>
              <a:rPr lang="ja-JP" altLang="en-US" dirty="0"/>
              <a:t>研究の再現性を重視したスタイル</a:t>
            </a:r>
            <a:endParaRPr lang="en-US" altLang="ja-JP" dirty="0"/>
          </a:p>
        </p:txBody>
      </p:sp>
      <p:pic>
        <p:nvPicPr>
          <p:cNvPr id="7" name="図 6">
            <a:extLst>
              <a:ext uri="{FF2B5EF4-FFF2-40B4-BE49-F238E27FC236}">
                <a16:creationId xmlns:a16="http://schemas.microsoft.com/office/drawing/2014/main" id="{41DC13ED-DEC0-6946-1201-D045C39510F3}"/>
              </a:ext>
            </a:extLst>
          </p:cNvPr>
          <p:cNvPicPr>
            <a:picLocks noChangeAspect="1"/>
          </p:cNvPicPr>
          <p:nvPr/>
        </p:nvPicPr>
        <p:blipFill rotWithShape="1">
          <a:blip r:embed="rId2"/>
          <a:srcRect b="7904"/>
          <a:stretch/>
        </p:blipFill>
        <p:spPr>
          <a:xfrm>
            <a:off x="1134291" y="2921352"/>
            <a:ext cx="5987143" cy="3193873"/>
          </a:xfrm>
          <a:prstGeom prst="rect">
            <a:avLst/>
          </a:prstGeom>
        </p:spPr>
      </p:pic>
      <p:pic>
        <p:nvPicPr>
          <p:cNvPr id="5" name="図 4">
            <a:extLst>
              <a:ext uri="{FF2B5EF4-FFF2-40B4-BE49-F238E27FC236}">
                <a16:creationId xmlns:a16="http://schemas.microsoft.com/office/drawing/2014/main" id="{DED971EE-6460-BA98-053A-E7BFD13B6F22}"/>
              </a:ext>
            </a:extLst>
          </p:cNvPr>
          <p:cNvPicPr>
            <a:picLocks noChangeAspect="1"/>
          </p:cNvPicPr>
          <p:nvPr/>
        </p:nvPicPr>
        <p:blipFill>
          <a:blip r:embed="rId3"/>
          <a:stretch>
            <a:fillRect/>
          </a:stretch>
        </p:blipFill>
        <p:spPr>
          <a:xfrm>
            <a:off x="1221600" y="5767388"/>
            <a:ext cx="2808532" cy="909806"/>
          </a:xfrm>
          <a:prstGeom prst="rect">
            <a:avLst/>
          </a:prstGeom>
        </p:spPr>
      </p:pic>
      <p:sp>
        <p:nvSpPr>
          <p:cNvPr id="6" name="テキスト ボックス 5">
            <a:extLst>
              <a:ext uri="{FF2B5EF4-FFF2-40B4-BE49-F238E27FC236}">
                <a16:creationId xmlns:a16="http://schemas.microsoft.com/office/drawing/2014/main" id="{D32EC19E-4703-CA26-55F7-2C355169E153}"/>
              </a:ext>
            </a:extLst>
          </p:cNvPr>
          <p:cNvSpPr txBox="1"/>
          <p:nvPr/>
        </p:nvSpPr>
        <p:spPr>
          <a:xfrm>
            <a:off x="4127862" y="6115225"/>
            <a:ext cx="4743158" cy="646331"/>
          </a:xfrm>
          <a:prstGeom prst="rect">
            <a:avLst/>
          </a:prstGeom>
          <a:noFill/>
        </p:spPr>
        <p:txBody>
          <a:bodyPr wrap="none" rtlCol="0">
            <a:spAutoFit/>
          </a:bodyPr>
          <a:lstStyle/>
          <a:p>
            <a:r>
              <a:rPr kumimoji="1" lang="ja-JP" altLang="en-US" b="1" dirty="0"/>
              <a:t>プロジェクト管理ページ</a:t>
            </a:r>
            <a:endParaRPr kumimoji="1" lang="en-US" altLang="ja-JP" b="1" dirty="0"/>
          </a:p>
          <a:p>
            <a:r>
              <a:rPr lang="ja-JP" altLang="en-US" dirty="0"/>
              <a:t>  </a:t>
            </a:r>
            <a:r>
              <a:rPr lang="en-US" altLang="ja-JP" dirty="0" err="1"/>
              <a:t>dropbox,mendeley</a:t>
            </a:r>
            <a:r>
              <a:rPr lang="ja-JP" altLang="en-US" dirty="0"/>
              <a:t>等のインフラと連携　</a:t>
            </a:r>
            <a:endParaRPr kumimoji="1" lang="ja-JP" altLang="en-US" dirty="0"/>
          </a:p>
        </p:txBody>
      </p:sp>
      <p:pic>
        <p:nvPicPr>
          <p:cNvPr id="9" name="図 8">
            <a:extLst>
              <a:ext uri="{FF2B5EF4-FFF2-40B4-BE49-F238E27FC236}">
                <a16:creationId xmlns:a16="http://schemas.microsoft.com/office/drawing/2014/main" id="{A28E0B85-9D6D-B9A4-B306-4AB306284551}"/>
              </a:ext>
            </a:extLst>
          </p:cNvPr>
          <p:cNvPicPr>
            <a:picLocks noChangeAspect="1"/>
          </p:cNvPicPr>
          <p:nvPr/>
        </p:nvPicPr>
        <p:blipFill>
          <a:blip r:embed="rId4"/>
          <a:stretch>
            <a:fillRect/>
          </a:stretch>
        </p:blipFill>
        <p:spPr>
          <a:xfrm>
            <a:off x="1167599" y="4435118"/>
            <a:ext cx="2850437" cy="1332270"/>
          </a:xfrm>
          <a:prstGeom prst="rect">
            <a:avLst/>
          </a:prstGeom>
        </p:spPr>
      </p:pic>
    </p:spTree>
    <p:extLst>
      <p:ext uri="{BB962C8B-B14F-4D97-AF65-F5344CB8AC3E}">
        <p14:creationId xmlns:p14="http://schemas.microsoft.com/office/powerpoint/2010/main" val="368896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DD6A1D-F73B-E4A0-DEF5-19BC8F4B1DA4}"/>
              </a:ext>
            </a:extLst>
          </p:cNvPr>
          <p:cNvSpPr>
            <a:spLocks noGrp="1"/>
          </p:cNvSpPr>
          <p:nvPr>
            <p:ph type="title"/>
          </p:nvPr>
        </p:nvSpPr>
        <p:spPr/>
        <p:txBody>
          <a:bodyPr/>
          <a:lstStyle/>
          <a:p>
            <a:r>
              <a:rPr kumimoji="1" lang="en-US" altLang="ja-JP" dirty="0"/>
              <a:t>European Open Science Cloud </a:t>
            </a:r>
            <a:endParaRPr kumimoji="1" lang="ja-JP" altLang="en-US" dirty="0"/>
          </a:p>
        </p:txBody>
      </p:sp>
      <p:sp>
        <p:nvSpPr>
          <p:cNvPr id="3" name="コンテンツ プレースホルダー 2">
            <a:extLst>
              <a:ext uri="{FF2B5EF4-FFF2-40B4-BE49-F238E27FC236}">
                <a16:creationId xmlns:a16="http://schemas.microsoft.com/office/drawing/2014/main" id="{1F08F788-5D3C-5EC8-754F-16DF4DD1E838}"/>
              </a:ext>
            </a:extLst>
          </p:cNvPr>
          <p:cNvSpPr>
            <a:spLocks noGrp="1"/>
          </p:cNvSpPr>
          <p:nvPr>
            <p:ph idx="1"/>
          </p:nvPr>
        </p:nvSpPr>
        <p:spPr>
          <a:xfrm>
            <a:off x="612000" y="1170000"/>
            <a:ext cx="8198625" cy="5328000"/>
          </a:xfrm>
        </p:spPr>
        <p:txBody>
          <a:bodyPr>
            <a:normAutofit/>
          </a:bodyPr>
          <a:lstStyle/>
          <a:p>
            <a:r>
              <a:rPr kumimoji="1" lang="ja-JP" altLang="en-US" dirty="0"/>
              <a:t>欧州委員会、ヨーロッパの科学コミュニティが主体となり、研究インフラの統合をめざす</a:t>
            </a:r>
            <a:endParaRPr kumimoji="1" lang="en-US" altLang="ja-JP" dirty="0"/>
          </a:p>
          <a:p>
            <a:pPr lvl="1"/>
            <a:r>
              <a:rPr lang="ja-JP" altLang="en-US" dirty="0"/>
              <a:t>各研究機関で利用されている研究インフラを見直し、相互運用できるようにリニューアル</a:t>
            </a:r>
            <a:endParaRPr lang="en-US" altLang="ja-JP" dirty="0"/>
          </a:p>
          <a:p>
            <a:pPr lvl="2"/>
            <a:r>
              <a:rPr lang="ja-JP" altLang="en-US" dirty="0"/>
              <a:t>識別子</a:t>
            </a:r>
            <a:r>
              <a:rPr lang="en-US" altLang="ja-JP" dirty="0"/>
              <a:t>DOI</a:t>
            </a:r>
            <a:r>
              <a:rPr lang="ja-JP" altLang="en-US" dirty="0"/>
              <a:t>を研究成果に付与する仕組み</a:t>
            </a:r>
            <a:endParaRPr lang="en-US" altLang="ja-JP" dirty="0"/>
          </a:p>
          <a:p>
            <a:pPr lvl="2"/>
            <a:r>
              <a:rPr lang="ja-JP" altLang="en-US" dirty="0"/>
              <a:t>研究成果用のメタデータ規格の標準化</a:t>
            </a:r>
            <a:endParaRPr lang="en-US" altLang="ja-JP" dirty="0"/>
          </a:p>
          <a:p>
            <a:pPr lvl="2"/>
            <a:r>
              <a:rPr lang="ja-JP" altLang="en-US" dirty="0"/>
              <a:t>世界中のリポジトリの情報を集約、横串検索可能にする</a:t>
            </a:r>
            <a:endParaRPr lang="en-US" altLang="ja-JP" dirty="0"/>
          </a:p>
          <a:p>
            <a:pPr lvl="2"/>
            <a:endParaRPr lang="en-US" altLang="ja-JP" dirty="0"/>
          </a:p>
          <a:p>
            <a:pPr lvl="1"/>
            <a:r>
              <a:rPr lang="ja-JP" altLang="en-US" dirty="0"/>
              <a:t>各研究分野で利用している研究インフラを見直し、分野の特色にあった研究インフラを開発</a:t>
            </a:r>
            <a:endParaRPr lang="en-US" altLang="ja-JP" dirty="0"/>
          </a:p>
          <a:p>
            <a:pPr lvl="1"/>
            <a:r>
              <a:rPr lang="ja-JP" altLang="en-US" dirty="0"/>
              <a:t>欧州の研究インフラを検索するための検索サービス</a:t>
            </a:r>
            <a:endParaRPr lang="en-US" altLang="ja-JP" dirty="0"/>
          </a:p>
          <a:p>
            <a:pPr lvl="2"/>
            <a:r>
              <a:rPr lang="en-US" altLang="ja-JP" dirty="0"/>
              <a:t>EOSC Marketplace  </a:t>
            </a:r>
          </a:p>
          <a:p>
            <a:pPr marL="719138" lvl="2" indent="0">
              <a:buNone/>
            </a:pPr>
            <a:r>
              <a:rPr lang="en-US" altLang="ja-JP" dirty="0"/>
              <a:t>		(https://marketplace.eosc-portal.eu/)</a:t>
            </a:r>
          </a:p>
          <a:p>
            <a:pPr lvl="1"/>
            <a:endParaRPr lang="en-US" altLang="ja-JP" dirty="0"/>
          </a:p>
          <a:p>
            <a:pPr lvl="1"/>
            <a:endParaRPr lang="en-US" altLang="ja-JP" dirty="0"/>
          </a:p>
          <a:p>
            <a:pPr marL="0" indent="0">
              <a:buNone/>
            </a:pPr>
            <a:endParaRPr lang="en-US" altLang="ja-JP" dirty="0"/>
          </a:p>
        </p:txBody>
      </p:sp>
      <p:pic>
        <p:nvPicPr>
          <p:cNvPr id="14" name="図 13">
            <a:extLst>
              <a:ext uri="{FF2B5EF4-FFF2-40B4-BE49-F238E27FC236}">
                <a16:creationId xmlns:a16="http://schemas.microsoft.com/office/drawing/2014/main" id="{81DBB0B5-99D8-392D-DFDA-773DDAA4BF6F}"/>
              </a:ext>
            </a:extLst>
          </p:cNvPr>
          <p:cNvPicPr>
            <a:picLocks noChangeAspect="1"/>
          </p:cNvPicPr>
          <p:nvPr/>
        </p:nvPicPr>
        <p:blipFill>
          <a:blip r:embed="rId2"/>
          <a:stretch>
            <a:fillRect/>
          </a:stretch>
        </p:blipFill>
        <p:spPr>
          <a:xfrm>
            <a:off x="3048000" y="5786665"/>
            <a:ext cx="3824812" cy="1071335"/>
          </a:xfrm>
          <a:prstGeom prst="rect">
            <a:avLst/>
          </a:prstGeom>
        </p:spPr>
      </p:pic>
    </p:spTree>
    <p:extLst>
      <p:ext uri="{BB962C8B-B14F-4D97-AF65-F5344CB8AC3E}">
        <p14:creationId xmlns:p14="http://schemas.microsoft.com/office/powerpoint/2010/main" val="1877087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E633-257B-30AF-D75D-A6FC9865C8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C5F152-7FC1-914B-8082-A044CC24A858}"/>
              </a:ext>
            </a:extLst>
          </p:cNvPr>
          <p:cNvSpPr>
            <a:spLocks noGrp="1"/>
          </p:cNvSpPr>
          <p:nvPr>
            <p:ph type="title"/>
          </p:nvPr>
        </p:nvSpPr>
        <p:spPr/>
        <p:txBody>
          <a:bodyPr/>
          <a:lstStyle/>
          <a:p>
            <a:r>
              <a:rPr kumimoji="1" lang="en-US" altLang="ja-JP" dirty="0"/>
              <a:t>Open AIRE</a:t>
            </a:r>
            <a:endParaRPr kumimoji="1" lang="ja-JP" altLang="en-US" dirty="0"/>
          </a:p>
        </p:txBody>
      </p:sp>
      <p:sp>
        <p:nvSpPr>
          <p:cNvPr id="3" name="コンテンツ プレースホルダー 2">
            <a:extLst>
              <a:ext uri="{FF2B5EF4-FFF2-40B4-BE49-F238E27FC236}">
                <a16:creationId xmlns:a16="http://schemas.microsoft.com/office/drawing/2014/main" id="{BFF41408-AF68-59D5-3DFE-4CE396A22883}"/>
              </a:ext>
            </a:extLst>
          </p:cNvPr>
          <p:cNvSpPr>
            <a:spLocks noGrp="1"/>
          </p:cNvSpPr>
          <p:nvPr>
            <p:ph idx="1"/>
          </p:nvPr>
        </p:nvSpPr>
        <p:spPr/>
        <p:txBody>
          <a:bodyPr>
            <a:normAutofit/>
          </a:bodyPr>
          <a:lstStyle/>
          <a:p>
            <a:r>
              <a:rPr kumimoji="1" lang="ja-JP" altLang="en-US" dirty="0"/>
              <a:t>世界中のリポジトリの研究成果を横串検索する検索システム</a:t>
            </a:r>
          </a:p>
          <a:p>
            <a:pPr lvl="2"/>
            <a:endParaRPr lang="en-US" altLang="ja-JP" dirty="0"/>
          </a:p>
          <a:p>
            <a:pPr lvl="2"/>
            <a:endParaRPr lang="en-US" altLang="ja-JP" dirty="0"/>
          </a:p>
        </p:txBody>
      </p:sp>
      <p:sp>
        <p:nvSpPr>
          <p:cNvPr id="5" name="テキスト ボックス 4">
            <a:extLst>
              <a:ext uri="{FF2B5EF4-FFF2-40B4-BE49-F238E27FC236}">
                <a16:creationId xmlns:a16="http://schemas.microsoft.com/office/drawing/2014/main" id="{A12E11C8-851C-B948-4E88-DD893672A883}"/>
              </a:ext>
            </a:extLst>
          </p:cNvPr>
          <p:cNvSpPr txBox="1"/>
          <p:nvPr/>
        </p:nvSpPr>
        <p:spPr>
          <a:xfrm>
            <a:off x="5200650" y="6403334"/>
            <a:ext cx="3590925" cy="369332"/>
          </a:xfrm>
          <a:prstGeom prst="rect">
            <a:avLst/>
          </a:prstGeom>
          <a:noFill/>
        </p:spPr>
        <p:txBody>
          <a:bodyPr wrap="square">
            <a:spAutoFit/>
          </a:bodyPr>
          <a:lstStyle/>
          <a:p>
            <a:r>
              <a:rPr lang="en-US" altLang="ja-JP" dirty="0"/>
              <a:t>https://explore.openaire.eu/</a:t>
            </a:r>
            <a:endParaRPr lang="ja-JP" altLang="en-US" dirty="0"/>
          </a:p>
        </p:txBody>
      </p:sp>
      <p:pic>
        <p:nvPicPr>
          <p:cNvPr id="7" name="図 6">
            <a:extLst>
              <a:ext uri="{FF2B5EF4-FFF2-40B4-BE49-F238E27FC236}">
                <a16:creationId xmlns:a16="http://schemas.microsoft.com/office/drawing/2014/main" id="{68685D1A-B533-6AB7-34AD-BFF3F7B0B744}"/>
              </a:ext>
            </a:extLst>
          </p:cNvPr>
          <p:cNvPicPr>
            <a:picLocks noChangeAspect="1"/>
          </p:cNvPicPr>
          <p:nvPr/>
        </p:nvPicPr>
        <p:blipFill>
          <a:blip r:embed="rId2"/>
          <a:stretch>
            <a:fillRect/>
          </a:stretch>
        </p:blipFill>
        <p:spPr>
          <a:xfrm>
            <a:off x="1150070" y="2368133"/>
            <a:ext cx="7212880" cy="3912455"/>
          </a:xfrm>
          <a:prstGeom prst="rect">
            <a:avLst/>
          </a:prstGeom>
        </p:spPr>
      </p:pic>
    </p:spTree>
    <p:extLst>
      <p:ext uri="{BB962C8B-B14F-4D97-AF65-F5344CB8AC3E}">
        <p14:creationId xmlns:p14="http://schemas.microsoft.com/office/powerpoint/2010/main" val="2485050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セミナーの流れ</a:t>
            </a:r>
            <a:endParaRPr kumimoji="1" lang="ja-JP" altLang="en-US" dirty="0"/>
          </a:p>
        </p:txBody>
      </p:sp>
      <p:sp>
        <p:nvSpPr>
          <p:cNvPr id="3" name="コンテンツ プレースホルダー 2"/>
          <p:cNvSpPr>
            <a:spLocks noGrp="1"/>
          </p:cNvSpPr>
          <p:nvPr>
            <p:ph idx="1"/>
          </p:nvPr>
        </p:nvSpPr>
        <p:spPr/>
        <p:txBody>
          <a:bodyPr>
            <a:normAutofit/>
          </a:bodyPr>
          <a:lstStyle/>
          <a:p>
            <a:pPr>
              <a:lnSpc>
                <a:spcPct val="100000"/>
              </a:lnSpc>
            </a:pPr>
            <a:r>
              <a:rPr lang="ja-JP" altLang="en-US" dirty="0"/>
              <a:t>オープンサイエンスとは</a:t>
            </a:r>
            <a:endParaRPr lang="en-US" altLang="ja-JP" dirty="0"/>
          </a:p>
          <a:p>
            <a:pPr lvl="1">
              <a:lnSpc>
                <a:spcPct val="100000"/>
              </a:lnSpc>
            </a:pPr>
            <a:r>
              <a:rPr lang="ja-JP" altLang="en-US" dirty="0"/>
              <a:t>研究成果へのオープンアクセス</a:t>
            </a:r>
            <a:endParaRPr lang="en-US" altLang="ja-JP" dirty="0"/>
          </a:p>
          <a:p>
            <a:pPr lvl="2"/>
            <a:r>
              <a:rPr lang="ja-JP" altLang="en-US" dirty="0"/>
              <a:t>研究論文オープンアクセス</a:t>
            </a:r>
            <a:endParaRPr lang="en-US" altLang="ja-JP" dirty="0"/>
          </a:p>
          <a:p>
            <a:pPr lvl="2"/>
            <a:r>
              <a:rPr lang="ja-JP" altLang="en-US" dirty="0"/>
              <a:t>研究データ、ソースコードの共有</a:t>
            </a:r>
            <a:endParaRPr lang="en-US" altLang="ja-JP" dirty="0"/>
          </a:p>
          <a:p>
            <a:pPr lvl="1">
              <a:lnSpc>
                <a:spcPct val="100000"/>
              </a:lnSpc>
            </a:pPr>
            <a:r>
              <a:rPr lang="ja-JP" altLang="en-US" dirty="0"/>
              <a:t>オープンサイエンスのための研究インフラ</a:t>
            </a:r>
            <a:endParaRPr lang="en-US" altLang="ja-JP" dirty="0"/>
          </a:p>
          <a:p>
            <a:pPr lvl="2"/>
            <a:r>
              <a:rPr lang="ja-JP" altLang="en-US" dirty="0"/>
              <a:t>米欧日の研究インフラ</a:t>
            </a:r>
            <a:endParaRPr lang="en-US" altLang="ja-JP" dirty="0"/>
          </a:p>
          <a:p>
            <a:pPr lvl="2"/>
            <a:r>
              <a:rPr lang="ja-JP" altLang="en-US" dirty="0"/>
              <a:t>社会科学分野における研究インフラ</a:t>
            </a:r>
            <a:endParaRPr lang="en-US" altLang="ja-JP" dirty="0"/>
          </a:p>
          <a:p>
            <a:pPr>
              <a:lnSpc>
                <a:spcPct val="100000"/>
              </a:lnSpc>
            </a:pPr>
            <a:r>
              <a:rPr lang="ja-JP" altLang="en-US" dirty="0"/>
              <a:t>研究データの公開</a:t>
            </a:r>
            <a:endParaRPr lang="en-US" altLang="ja-JP" dirty="0"/>
          </a:p>
          <a:p>
            <a:pPr lvl="1"/>
            <a:r>
              <a:rPr lang="ja-JP" altLang="en-US" dirty="0"/>
              <a:t>データマネージメントプラン</a:t>
            </a:r>
            <a:endParaRPr lang="en-US" altLang="ja-JP" dirty="0"/>
          </a:p>
          <a:p>
            <a:pPr lvl="1"/>
            <a:r>
              <a:rPr lang="ja-JP" altLang="en-US" dirty="0"/>
              <a:t>研究データの公開判断</a:t>
            </a:r>
            <a:endParaRPr lang="en-US" altLang="ja-JP" dirty="0"/>
          </a:p>
          <a:p>
            <a:pPr lvl="1"/>
            <a:r>
              <a:rPr lang="ja-JP" altLang="en-US" dirty="0"/>
              <a:t>研究データリポジトリ</a:t>
            </a:r>
            <a:endParaRPr lang="en-US" altLang="ja-JP" dirty="0"/>
          </a:p>
          <a:p>
            <a:pPr>
              <a:lnSpc>
                <a:spcPct val="100000"/>
              </a:lnSpc>
            </a:pPr>
            <a:r>
              <a:rPr lang="ja-JP" altLang="en-US" dirty="0"/>
              <a:t>研究データ公開の展望</a:t>
            </a:r>
            <a:endParaRPr lang="en-US" altLang="ja-JP" dirty="0"/>
          </a:p>
          <a:p>
            <a:pPr>
              <a:lnSpc>
                <a:spcPct val="100000"/>
              </a:lnSpc>
            </a:pPr>
            <a:endParaRPr lang="en-US" altLang="ja-JP" dirty="0"/>
          </a:p>
          <a:p>
            <a:r>
              <a:rPr lang="ja-JP" altLang="en-US" dirty="0"/>
              <a:t>本日の話はあくまで個人的見解です。</a:t>
            </a:r>
            <a:endParaRPr lang="en-US" altLang="ja-JP" dirty="0"/>
          </a:p>
          <a:p>
            <a:pPr>
              <a:lnSpc>
                <a:spcPct val="100000"/>
              </a:lnSpc>
            </a:pPr>
            <a:endParaRPr lang="en-US" altLang="ja-JP" dirty="0"/>
          </a:p>
          <a:p>
            <a:pPr marL="360363" lvl="1" indent="0">
              <a:lnSpc>
                <a:spcPct val="100000"/>
              </a:lnSpc>
              <a:buNone/>
            </a:pPr>
            <a:endParaRPr lang="en-US" altLang="ja-JP" dirty="0"/>
          </a:p>
          <a:p>
            <a:pPr marL="0" indent="0">
              <a:lnSpc>
                <a:spcPct val="100000"/>
              </a:lnSpc>
              <a:buNone/>
            </a:pPr>
            <a:endParaRPr lang="en-US" altLang="ja-JP" dirty="0"/>
          </a:p>
          <a:p>
            <a:pPr marL="514350" lvl="2" indent="0">
              <a:lnSpc>
                <a:spcPct val="100000"/>
              </a:lnSpc>
              <a:buNone/>
            </a:pPr>
            <a:endParaRPr lang="ja-JP" altLang="en-US" dirty="0"/>
          </a:p>
          <a:p>
            <a:endParaRPr kumimoji="1" lang="ja-JP" altLang="en-US" dirty="0"/>
          </a:p>
        </p:txBody>
      </p:sp>
      <p:sp>
        <p:nvSpPr>
          <p:cNvPr id="4" name="スライド番号プレースホルダー 3"/>
          <p:cNvSpPr>
            <a:spLocks noGrp="1"/>
          </p:cNvSpPr>
          <p:nvPr>
            <p:ph type="sldNum" sz="quarter" idx="4294967295"/>
          </p:nvPr>
        </p:nvSpPr>
        <p:spPr>
          <a:xfrm>
            <a:off x="8604000" y="6587999"/>
            <a:ext cx="540000" cy="270000"/>
          </a:xfrm>
        </p:spPr>
        <p:txBody>
          <a:bodyPr/>
          <a:lstStyle/>
          <a:p>
            <a:fld id="{8AD8A7EA-FFF9-4F05-A2F5-0D01D6F70558}" type="slidenum">
              <a:rPr lang="ja-JP" altLang="en-US" smtClean="0"/>
              <a:pPr/>
              <a:t>2</a:t>
            </a:fld>
            <a:endParaRPr lang="ja-JP" altLang="en-US" dirty="0"/>
          </a:p>
        </p:txBody>
      </p:sp>
    </p:spTree>
    <p:extLst>
      <p:ext uri="{BB962C8B-B14F-4D97-AF65-F5344CB8AC3E}">
        <p14:creationId xmlns:p14="http://schemas.microsoft.com/office/powerpoint/2010/main" val="1572435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072F5-2219-727D-3B77-1881FB1FA3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28EA57A-B894-4EE0-C83F-9F22610690A1}"/>
              </a:ext>
            </a:extLst>
          </p:cNvPr>
          <p:cNvSpPr>
            <a:spLocks noGrp="1"/>
          </p:cNvSpPr>
          <p:nvPr>
            <p:ph type="title"/>
          </p:nvPr>
        </p:nvSpPr>
        <p:spPr/>
        <p:txBody>
          <a:bodyPr/>
          <a:lstStyle/>
          <a:p>
            <a:r>
              <a:rPr kumimoji="1" lang="en-US" altLang="ja-JP" dirty="0" err="1"/>
              <a:t>Zenodo</a:t>
            </a:r>
            <a:endParaRPr kumimoji="1" lang="ja-JP" altLang="en-US" dirty="0"/>
          </a:p>
        </p:txBody>
      </p:sp>
      <p:sp>
        <p:nvSpPr>
          <p:cNvPr id="3" name="コンテンツ プレースホルダー 2">
            <a:extLst>
              <a:ext uri="{FF2B5EF4-FFF2-40B4-BE49-F238E27FC236}">
                <a16:creationId xmlns:a16="http://schemas.microsoft.com/office/drawing/2014/main" id="{E0A9C5A0-7BB9-B25F-F436-B5466A7DBC8E}"/>
              </a:ext>
            </a:extLst>
          </p:cNvPr>
          <p:cNvSpPr>
            <a:spLocks noGrp="1"/>
          </p:cNvSpPr>
          <p:nvPr>
            <p:ph idx="1"/>
          </p:nvPr>
        </p:nvSpPr>
        <p:spPr/>
        <p:txBody>
          <a:bodyPr>
            <a:normAutofit/>
          </a:bodyPr>
          <a:lstStyle/>
          <a:p>
            <a:r>
              <a:rPr kumimoji="1" lang="ja-JP" altLang="en-US" dirty="0"/>
              <a:t>研究成果を識別子を付与して公開する汎用リポジトリ</a:t>
            </a:r>
          </a:p>
          <a:p>
            <a:pPr lvl="2"/>
            <a:endParaRPr lang="en-US" altLang="ja-JP" dirty="0"/>
          </a:p>
          <a:p>
            <a:pPr lvl="2"/>
            <a:endParaRPr lang="en-US" altLang="ja-JP" dirty="0"/>
          </a:p>
        </p:txBody>
      </p:sp>
      <p:sp>
        <p:nvSpPr>
          <p:cNvPr id="5" name="テキスト ボックス 4">
            <a:extLst>
              <a:ext uri="{FF2B5EF4-FFF2-40B4-BE49-F238E27FC236}">
                <a16:creationId xmlns:a16="http://schemas.microsoft.com/office/drawing/2014/main" id="{304C03B4-9AE5-BD68-8F7F-693C2BF00B93}"/>
              </a:ext>
            </a:extLst>
          </p:cNvPr>
          <p:cNvSpPr txBox="1"/>
          <p:nvPr/>
        </p:nvSpPr>
        <p:spPr>
          <a:xfrm>
            <a:off x="5200650" y="6403334"/>
            <a:ext cx="3590925" cy="369332"/>
          </a:xfrm>
          <a:prstGeom prst="rect">
            <a:avLst/>
          </a:prstGeom>
          <a:noFill/>
        </p:spPr>
        <p:txBody>
          <a:bodyPr wrap="square">
            <a:spAutoFit/>
          </a:bodyPr>
          <a:lstStyle/>
          <a:p>
            <a:r>
              <a:rPr lang="en-US" altLang="ja-JP" dirty="0"/>
              <a:t>https://explore.openaire.eu/</a:t>
            </a:r>
            <a:endParaRPr lang="ja-JP" altLang="en-US" dirty="0"/>
          </a:p>
        </p:txBody>
      </p:sp>
      <p:pic>
        <p:nvPicPr>
          <p:cNvPr id="6" name="図 5">
            <a:extLst>
              <a:ext uri="{FF2B5EF4-FFF2-40B4-BE49-F238E27FC236}">
                <a16:creationId xmlns:a16="http://schemas.microsoft.com/office/drawing/2014/main" id="{7668A976-4DD8-65B1-9590-D09B8EEAE794}"/>
              </a:ext>
            </a:extLst>
          </p:cNvPr>
          <p:cNvPicPr>
            <a:picLocks noChangeAspect="1"/>
          </p:cNvPicPr>
          <p:nvPr/>
        </p:nvPicPr>
        <p:blipFill>
          <a:blip r:embed="rId2"/>
          <a:stretch>
            <a:fillRect/>
          </a:stretch>
        </p:blipFill>
        <p:spPr>
          <a:xfrm>
            <a:off x="1200149" y="2428791"/>
            <a:ext cx="7038975" cy="3789877"/>
          </a:xfrm>
          <a:prstGeom prst="rect">
            <a:avLst/>
          </a:prstGeom>
        </p:spPr>
      </p:pic>
    </p:spTree>
    <p:extLst>
      <p:ext uri="{BB962C8B-B14F-4D97-AF65-F5344CB8AC3E}">
        <p14:creationId xmlns:p14="http://schemas.microsoft.com/office/powerpoint/2010/main" val="175661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6B8EDE-FFB2-E59A-3402-2767AC7EC820}"/>
              </a:ext>
            </a:extLst>
          </p:cNvPr>
          <p:cNvSpPr>
            <a:spLocks noGrp="1"/>
          </p:cNvSpPr>
          <p:nvPr>
            <p:ph type="title"/>
          </p:nvPr>
        </p:nvSpPr>
        <p:spPr/>
        <p:txBody>
          <a:bodyPr/>
          <a:lstStyle/>
          <a:p>
            <a:r>
              <a:rPr kumimoji="1" lang="en-US" altLang="ja-JP" dirty="0"/>
              <a:t> NII Research Data Cloud</a:t>
            </a:r>
            <a:endParaRPr kumimoji="1" lang="ja-JP" altLang="en-US" dirty="0"/>
          </a:p>
        </p:txBody>
      </p:sp>
      <p:sp>
        <p:nvSpPr>
          <p:cNvPr id="3" name="コンテンツ プレースホルダー 2">
            <a:extLst>
              <a:ext uri="{FF2B5EF4-FFF2-40B4-BE49-F238E27FC236}">
                <a16:creationId xmlns:a16="http://schemas.microsoft.com/office/drawing/2014/main" id="{0391578D-D63F-9C08-9911-806720DD42A1}"/>
              </a:ext>
            </a:extLst>
          </p:cNvPr>
          <p:cNvSpPr>
            <a:spLocks noGrp="1"/>
          </p:cNvSpPr>
          <p:nvPr>
            <p:ph idx="1"/>
          </p:nvPr>
        </p:nvSpPr>
        <p:spPr>
          <a:xfrm>
            <a:off x="612000" y="1358538"/>
            <a:ext cx="7920000" cy="2070462"/>
          </a:xfrm>
        </p:spPr>
        <p:txBody>
          <a:bodyPr/>
          <a:lstStyle/>
          <a:p>
            <a:pPr marL="0" indent="0">
              <a:buNone/>
            </a:pPr>
            <a:r>
              <a:rPr lang="ja-JP" altLang="en-US" sz="2400" dirty="0"/>
              <a:t>国立情報学研究所が</a:t>
            </a:r>
            <a:r>
              <a:rPr lang="en-US" altLang="ja-JP" sz="2400" dirty="0"/>
              <a:t>2017</a:t>
            </a:r>
            <a:r>
              <a:rPr lang="ja-JP" altLang="en-US" sz="2400" dirty="0"/>
              <a:t>年より、オープンサイエンスのための研究インフラとして開発</a:t>
            </a:r>
            <a:endParaRPr lang="en-US" altLang="ja-JP" sz="2400" dirty="0"/>
          </a:p>
          <a:p>
            <a:pPr marL="698500" lvl="1" indent="-342900"/>
            <a:r>
              <a:rPr lang="ja-JP" altLang="en-US" sz="2000" dirty="0"/>
              <a:t>各研究機関が自分たちのデータポリシーに基づいた運用を行うことを想定</a:t>
            </a:r>
            <a:endParaRPr lang="en-US" altLang="ja-JP" sz="2000" dirty="0"/>
          </a:p>
          <a:p>
            <a:pPr marL="698500" lvl="1" indent="-342900"/>
            <a:r>
              <a:rPr kumimoji="1" lang="ja-JP" altLang="en-US" sz="2000" dirty="0"/>
              <a:t>研究データのライフサイクルに即した３つの基盤「</a:t>
            </a:r>
            <a:r>
              <a:rPr kumimoji="1" lang="en-US" altLang="ja-JP" sz="2000" dirty="0"/>
              <a:t>GakuNin RDM</a:t>
            </a:r>
            <a:r>
              <a:rPr kumimoji="1" lang="ja-JP" altLang="en-US" sz="2000" dirty="0"/>
              <a:t>」「</a:t>
            </a:r>
            <a:r>
              <a:rPr lang="en-US" altLang="ja-JP" sz="2000" dirty="0"/>
              <a:t>JAIRO Cloud</a:t>
            </a:r>
            <a:r>
              <a:rPr kumimoji="1" lang="ja-JP" altLang="en-US" sz="2000" dirty="0"/>
              <a:t>」「</a:t>
            </a:r>
            <a:r>
              <a:rPr kumimoji="1" lang="en-US" altLang="ja-JP" sz="2000" dirty="0"/>
              <a:t>CiNii Research</a:t>
            </a:r>
            <a:r>
              <a:rPr kumimoji="1" lang="ja-JP" altLang="en-US" sz="2000" dirty="0"/>
              <a:t>）」から構成。</a:t>
            </a:r>
            <a:endParaRPr kumimoji="1" lang="en-US" altLang="ja-JP" sz="2000" dirty="0"/>
          </a:p>
          <a:p>
            <a:pPr marL="822325" lvl="2" indent="0">
              <a:buNone/>
            </a:pPr>
            <a:endParaRPr kumimoji="1" lang="en-US" altLang="ja-JP" sz="1600" dirty="0"/>
          </a:p>
          <a:p>
            <a:pPr marL="457200" lvl="1" indent="0">
              <a:buNone/>
            </a:pPr>
            <a:endParaRPr kumimoji="1" lang="en-US" altLang="ja-JP" dirty="0"/>
          </a:p>
          <a:p>
            <a:endParaRPr kumimoji="1" lang="ja-JP" altLang="en-US" dirty="0"/>
          </a:p>
        </p:txBody>
      </p:sp>
      <p:pic>
        <p:nvPicPr>
          <p:cNvPr id="4" name="Picture 4" descr="NII研究データ基盤「NII RDC」がいよいよ始まる！」第91号 - NII Today / 国立情報学研究所">
            <a:extLst>
              <a:ext uri="{FF2B5EF4-FFF2-40B4-BE49-F238E27FC236}">
                <a16:creationId xmlns:a16="http://schemas.microsoft.com/office/drawing/2014/main" id="{93281906-F289-CB53-7477-C5DBF533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098" y="3414030"/>
            <a:ext cx="5215810" cy="344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513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0BE57C-7FCD-4876-4F7F-B1636EB8A10B}"/>
              </a:ext>
            </a:extLst>
          </p:cNvPr>
          <p:cNvSpPr>
            <a:spLocks noGrp="1"/>
          </p:cNvSpPr>
          <p:nvPr>
            <p:ph type="title"/>
          </p:nvPr>
        </p:nvSpPr>
        <p:spPr/>
        <p:txBody>
          <a:bodyPr>
            <a:normAutofit/>
          </a:bodyPr>
          <a:lstStyle/>
          <a:p>
            <a:r>
              <a:rPr lang="ja-JP" altLang="en-US" dirty="0"/>
              <a:t>欧米の社会科学分野の研究インフラ</a:t>
            </a:r>
            <a:endParaRPr kumimoji="1" lang="ja-JP" altLang="en-US" dirty="0"/>
          </a:p>
        </p:txBody>
      </p:sp>
      <p:sp>
        <p:nvSpPr>
          <p:cNvPr id="3" name="コンテンツ プレースホルダー 2">
            <a:extLst>
              <a:ext uri="{FF2B5EF4-FFF2-40B4-BE49-F238E27FC236}">
                <a16:creationId xmlns:a16="http://schemas.microsoft.com/office/drawing/2014/main" id="{6F317EA9-CA18-11E0-6043-B99B2D900C12}"/>
              </a:ext>
            </a:extLst>
          </p:cNvPr>
          <p:cNvSpPr>
            <a:spLocks noGrp="1"/>
          </p:cNvSpPr>
          <p:nvPr>
            <p:ph idx="1"/>
          </p:nvPr>
        </p:nvSpPr>
        <p:spPr>
          <a:xfrm>
            <a:off x="612000" y="1332410"/>
            <a:ext cx="7920000" cy="5255589"/>
          </a:xfrm>
        </p:spPr>
        <p:txBody>
          <a:bodyPr>
            <a:normAutofit/>
          </a:bodyPr>
          <a:lstStyle/>
          <a:p>
            <a:pPr marL="0" indent="0">
              <a:buNone/>
            </a:pPr>
            <a:r>
              <a:rPr kumimoji="1" lang="en-US" altLang="ja-JP" sz="2400" dirty="0"/>
              <a:t>EOSC</a:t>
            </a:r>
            <a:r>
              <a:rPr kumimoji="1" lang="ja-JP" altLang="en-US" sz="2400" dirty="0"/>
              <a:t>の人文学社会科学分科会</a:t>
            </a:r>
            <a:r>
              <a:rPr kumimoji="1" lang="en-US" altLang="ja-JP" sz="2400" dirty="0"/>
              <a:t>SSHOC</a:t>
            </a:r>
            <a:r>
              <a:rPr kumimoji="1" lang="ja-JP" altLang="en-US" sz="2400" dirty="0"/>
              <a:t>が中心に検討</a:t>
            </a:r>
            <a:endParaRPr kumimoji="1" lang="en-US" altLang="ja-JP" sz="2400" dirty="0"/>
          </a:p>
          <a:p>
            <a:pPr marL="0" indent="0">
              <a:buNone/>
            </a:pPr>
            <a:endParaRPr kumimoji="1" lang="en-US" altLang="ja-JP" sz="1800" dirty="0"/>
          </a:p>
          <a:p>
            <a:r>
              <a:rPr kumimoji="1" lang="en-US" altLang="ja-JP" sz="2400" dirty="0"/>
              <a:t>Data</a:t>
            </a:r>
            <a:r>
              <a:rPr lang="ja-JP" altLang="en-US" sz="2400" dirty="0"/>
              <a:t> </a:t>
            </a:r>
            <a:r>
              <a:rPr lang="en-US" altLang="ja-JP" sz="2400" dirty="0"/>
              <a:t>Documentation Initiative(DDI)</a:t>
            </a:r>
            <a:r>
              <a:rPr lang="ja-JP" altLang="en-US" sz="2400" dirty="0"/>
              <a:t>によるデータの相互運用性の確保</a:t>
            </a:r>
            <a:endParaRPr lang="en-US" altLang="ja-JP" sz="2400" dirty="0"/>
          </a:p>
          <a:p>
            <a:pPr lvl="1"/>
            <a:r>
              <a:rPr lang="ja-JP" altLang="en-US" sz="2000" dirty="0"/>
              <a:t>研究プロジェクト、データ情報の記述方法を統一</a:t>
            </a:r>
            <a:endParaRPr lang="en-US" altLang="ja-JP" sz="2000" dirty="0"/>
          </a:p>
          <a:p>
            <a:pPr lvl="1"/>
            <a:r>
              <a:rPr lang="ja-JP" altLang="en-US" sz="2000" dirty="0"/>
              <a:t>統一語彙による記載方法の規格化</a:t>
            </a:r>
            <a:endParaRPr lang="en-US" altLang="ja-JP" sz="2000" dirty="0"/>
          </a:p>
          <a:p>
            <a:pPr marL="360363" lvl="1" indent="0">
              <a:buNone/>
            </a:pPr>
            <a:r>
              <a:rPr lang="ja-JP" altLang="en-US" sz="2000" dirty="0"/>
              <a:t>→</a:t>
            </a:r>
            <a:r>
              <a:rPr lang="en-US" altLang="ja-JP" sz="2000" dirty="0"/>
              <a:t>DDI</a:t>
            </a:r>
            <a:r>
              <a:rPr lang="ja-JP" altLang="en-US" sz="2000" dirty="0"/>
              <a:t>を利用したデータ公開・検索インフラの開発</a:t>
            </a:r>
            <a:endParaRPr lang="en-US" altLang="ja-JP" sz="2000" dirty="0"/>
          </a:p>
          <a:p>
            <a:r>
              <a:rPr lang="ja-JP" altLang="en-US" sz="2400" dirty="0"/>
              <a:t>様々なタイプの研究データへの対応</a:t>
            </a:r>
            <a:endParaRPr lang="en-US" altLang="ja-JP" sz="2400" dirty="0"/>
          </a:p>
          <a:p>
            <a:pPr lvl="1"/>
            <a:r>
              <a:rPr lang="ja-JP" altLang="en-US" sz="2000" dirty="0"/>
              <a:t>モノグラフ等、質保証が難しいデータへの対応</a:t>
            </a:r>
            <a:endParaRPr lang="en-US" altLang="ja-JP" sz="2000" dirty="0"/>
          </a:p>
          <a:p>
            <a:pPr lvl="1"/>
            <a:r>
              <a:rPr lang="ja-JP" altLang="en-US" sz="2000" dirty="0"/>
              <a:t>プライバシに関わるデータへの対応方法の検討</a:t>
            </a:r>
            <a:endParaRPr lang="en-US" altLang="ja-JP" sz="2000" dirty="0"/>
          </a:p>
          <a:p>
            <a:r>
              <a:rPr lang="ja-JP" altLang="en-US" sz="2400" dirty="0"/>
              <a:t>研究成果の多言語対応</a:t>
            </a:r>
            <a:endParaRPr lang="en-US" altLang="ja-JP" sz="2400" dirty="0"/>
          </a:p>
          <a:p>
            <a:pPr lvl="1"/>
            <a:r>
              <a:rPr lang="ja-JP" altLang="en-US" sz="2000" dirty="0"/>
              <a:t>半自動翻訳、多言語化支援ツールの開発</a:t>
            </a:r>
            <a:endParaRPr lang="en-US" altLang="ja-JP" sz="2000" dirty="0"/>
          </a:p>
          <a:p>
            <a:r>
              <a:rPr lang="ja-JP" altLang="en-US" sz="2400" dirty="0"/>
              <a:t>研究の再現性</a:t>
            </a:r>
            <a:endParaRPr lang="en-US" altLang="ja-JP" sz="2400" dirty="0"/>
          </a:p>
          <a:p>
            <a:pPr lvl="1"/>
            <a:r>
              <a:rPr lang="ja-JP" altLang="en-US" sz="2000" dirty="0"/>
              <a:t>研究論文等の出版物とエビデンスデータのリンク</a:t>
            </a:r>
            <a:endParaRPr lang="en-US" altLang="ja-JP" sz="2000" dirty="0"/>
          </a:p>
          <a:p>
            <a:pPr lvl="1"/>
            <a:r>
              <a:rPr lang="ja-JP" altLang="en-US" sz="2000" dirty="0"/>
              <a:t>研究データをすぐに分析できる環境</a:t>
            </a:r>
            <a:r>
              <a:rPr lang="en-US" altLang="ja-JP" dirty="0"/>
              <a:t>	</a:t>
            </a:r>
          </a:p>
        </p:txBody>
      </p:sp>
    </p:spTree>
    <p:extLst>
      <p:ext uri="{BB962C8B-B14F-4D97-AF65-F5344CB8AC3E}">
        <p14:creationId xmlns:p14="http://schemas.microsoft.com/office/powerpoint/2010/main" val="1230046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0A336F-77B5-6677-8012-A18BF68B89E3}"/>
              </a:ext>
            </a:extLst>
          </p:cNvPr>
          <p:cNvSpPr>
            <a:spLocks noGrp="1"/>
          </p:cNvSpPr>
          <p:nvPr>
            <p:ph type="title"/>
          </p:nvPr>
        </p:nvSpPr>
        <p:spPr/>
        <p:txBody>
          <a:bodyPr>
            <a:normAutofit/>
          </a:bodyPr>
          <a:lstStyle/>
          <a:p>
            <a:r>
              <a:rPr lang="ja-JP" altLang="en-US" dirty="0"/>
              <a:t>欧米の社会科学分野の研究インフラ</a:t>
            </a:r>
            <a:endParaRPr kumimoji="1" lang="ja-JP" altLang="en-US" dirty="0"/>
          </a:p>
        </p:txBody>
      </p:sp>
      <p:sp>
        <p:nvSpPr>
          <p:cNvPr id="3" name="コンテンツ プレースホルダー 2">
            <a:extLst>
              <a:ext uri="{FF2B5EF4-FFF2-40B4-BE49-F238E27FC236}">
                <a16:creationId xmlns:a16="http://schemas.microsoft.com/office/drawing/2014/main" id="{08894551-D39E-757A-8648-6307EBDA2DBA}"/>
              </a:ext>
            </a:extLst>
          </p:cNvPr>
          <p:cNvSpPr>
            <a:spLocks noGrp="1"/>
          </p:cNvSpPr>
          <p:nvPr>
            <p:ph idx="1"/>
          </p:nvPr>
        </p:nvSpPr>
        <p:spPr/>
        <p:txBody>
          <a:bodyPr/>
          <a:lstStyle/>
          <a:p>
            <a:pPr marL="0" indent="0">
              <a:buNone/>
            </a:pPr>
            <a:r>
              <a:rPr kumimoji="1" lang="ja-JP" altLang="en-US" b="1" dirty="0"/>
              <a:t>標準規格</a:t>
            </a:r>
            <a:r>
              <a:rPr kumimoji="1" lang="en-US" altLang="ja-JP" b="1" dirty="0"/>
              <a:t>DDI</a:t>
            </a:r>
            <a:r>
              <a:rPr kumimoji="1" lang="ja-JP" altLang="en-US" b="1" dirty="0"/>
              <a:t>を利用した研究インフラ</a:t>
            </a:r>
            <a:endParaRPr kumimoji="1" lang="en-US" altLang="ja-JP" b="1" dirty="0"/>
          </a:p>
          <a:p>
            <a:r>
              <a:rPr kumimoji="1" lang="ja-JP" altLang="en-US" dirty="0"/>
              <a:t>社会科学分野データリポジトリ</a:t>
            </a:r>
            <a:endParaRPr kumimoji="1" lang="en-US" altLang="ja-JP" dirty="0"/>
          </a:p>
          <a:p>
            <a:pPr lvl="1"/>
            <a:r>
              <a:rPr kumimoji="1" lang="en-US" altLang="ja-JP" strike="sngStrike" dirty="0" err="1"/>
              <a:t>Nesstar</a:t>
            </a:r>
            <a:r>
              <a:rPr kumimoji="1" lang="ja-JP" altLang="en-US" dirty="0"/>
              <a:t>（</a:t>
            </a:r>
            <a:r>
              <a:rPr kumimoji="1" lang="en-US" altLang="ja-JP" dirty="0"/>
              <a:t>2015</a:t>
            </a:r>
            <a:r>
              <a:rPr kumimoji="1" lang="ja-JP" altLang="en-US" dirty="0"/>
              <a:t>年サポート終了）</a:t>
            </a:r>
            <a:endParaRPr kumimoji="1" lang="en-US" altLang="ja-JP" dirty="0"/>
          </a:p>
          <a:p>
            <a:pPr lvl="1"/>
            <a:r>
              <a:rPr kumimoji="1" lang="en-US" altLang="ja-JP" dirty="0"/>
              <a:t>Dataverse</a:t>
            </a:r>
          </a:p>
          <a:p>
            <a:r>
              <a:rPr kumimoji="1" lang="ja-JP" altLang="en-US" dirty="0"/>
              <a:t>社会科学分野データ検索システム</a:t>
            </a:r>
            <a:endParaRPr kumimoji="1" lang="en-US" altLang="ja-JP" dirty="0"/>
          </a:p>
          <a:p>
            <a:pPr lvl="1"/>
            <a:r>
              <a:rPr lang="en-US" altLang="ja-JP" dirty="0"/>
              <a:t>CESSDA Data Catalog</a:t>
            </a:r>
          </a:p>
          <a:p>
            <a:pPr lvl="1"/>
            <a:r>
              <a:rPr kumimoji="1" lang="ja-JP" altLang="en-US" dirty="0"/>
              <a:t>クエスチョン</a:t>
            </a:r>
            <a:r>
              <a:rPr lang="ja-JP" altLang="en-US" dirty="0"/>
              <a:t>・</a:t>
            </a:r>
            <a:r>
              <a:rPr kumimoji="1" lang="ja-JP" altLang="en-US" dirty="0"/>
              <a:t>バンク</a:t>
            </a:r>
            <a:endParaRPr kumimoji="1" lang="en-US" altLang="ja-JP" dirty="0"/>
          </a:p>
          <a:p>
            <a:r>
              <a:rPr lang="ja-JP" altLang="en-US" dirty="0"/>
              <a:t>研究データ管理ツール</a:t>
            </a:r>
            <a:endParaRPr lang="en-US" altLang="ja-JP" dirty="0"/>
          </a:p>
          <a:p>
            <a:pPr lvl="1"/>
            <a:r>
              <a:rPr kumimoji="1" lang="en-US" altLang="ja-JP" dirty="0" err="1"/>
              <a:t>Collectica</a:t>
            </a:r>
            <a:endParaRPr lang="en-US" altLang="ja-JP" dirty="0"/>
          </a:p>
          <a:p>
            <a:pPr marL="4763" indent="0">
              <a:buNone/>
            </a:pPr>
            <a:endParaRPr lang="en-US" altLang="ja-JP" dirty="0"/>
          </a:p>
          <a:p>
            <a:pPr marL="4763" indent="0">
              <a:buNone/>
            </a:pPr>
            <a:r>
              <a:rPr lang="ja-JP" altLang="en-US" b="1" dirty="0"/>
              <a:t>研究インフラ、ツールを探す</a:t>
            </a:r>
            <a:endParaRPr lang="en-US" altLang="ja-JP" b="1" dirty="0"/>
          </a:p>
          <a:p>
            <a:r>
              <a:rPr kumimoji="1" lang="en-US" altLang="ja-JP" dirty="0"/>
              <a:t>SSH Open Marketplace</a:t>
            </a:r>
          </a:p>
          <a:p>
            <a:pPr lvl="1"/>
            <a:endParaRPr kumimoji="1" lang="en-US" altLang="ja-JP" dirty="0"/>
          </a:p>
          <a:p>
            <a:pPr lvl="1"/>
            <a:endParaRPr kumimoji="1" lang="ja-JP" altLang="en-US" dirty="0"/>
          </a:p>
        </p:txBody>
      </p:sp>
    </p:spTree>
    <p:extLst>
      <p:ext uri="{BB962C8B-B14F-4D97-AF65-F5344CB8AC3E}">
        <p14:creationId xmlns:p14="http://schemas.microsoft.com/office/powerpoint/2010/main" val="2024063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日本の社会科学研究データインフラ</a:t>
            </a:r>
            <a:endParaRPr kumimoji="1" lang="ja-JP" altLang="en-US" dirty="0"/>
          </a:p>
        </p:txBody>
      </p:sp>
      <p:sp>
        <p:nvSpPr>
          <p:cNvPr id="3" name="コンテンツ プレースホルダー 2"/>
          <p:cNvSpPr>
            <a:spLocks noGrp="1"/>
          </p:cNvSpPr>
          <p:nvPr>
            <p:ph idx="1"/>
          </p:nvPr>
        </p:nvSpPr>
        <p:spPr>
          <a:xfrm>
            <a:off x="448374" y="1420288"/>
            <a:ext cx="7886700" cy="4351338"/>
          </a:xfrm>
        </p:spPr>
        <p:txBody>
          <a:bodyPr/>
          <a:lstStyle/>
          <a:p>
            <a:r>
              <a:rPr lang="ja-JP" altLang="en-US" dirty="0"/>
              <a:t>日本の現状</a:t>
            </a:r>
          </a:p>
          <a:p>
            <a:pPr lvl="1"/>
            <a:r>
              <a:rPr lang="ja-JP" altLang="en-US" dirty="0"/>
              <a:t>研究機関を通じて研究データの共有が行われているが、情報インフラの整備が遅れている</a:t>
            </a:r>
          </a:p>
          <a:p>
            <a:pPr lvl="2"/>
            <a:r>
              <a:rPr lang="ja-JP" altLang="en-US" dirty="0"/>
              <a:t>データアーカイブのデジタル化対応の遅れ　</a:t>
            </a:r>
            <a:endParaRPr lang="en-US" altLang="ja-JP" dirty="0"/>
          </a:p>
          <a:p>
            <a:pPr lvl="2"/>
            <a:r>
              <a:rPr lang="ja-JP" altLang="en-US" dirty="0"/>
              <a:t>情報発信の遅れ、海外研究者との共同研究機会の喪失</a:t>
            </a:r>
            <a:endParaRPr lang="en-US" altLang="ja-JP" dirty="0"/>
          </a:p>
          <a:p>
            <a:pPr lvl="2"/>
            <a:r>
              <a:rPr lang="ja-JP" altLang="en-US" dirty="0"/>
              <a:t>データの再利用環境整備の遅れ</a:t>
            </a:r>
          </a:p>
          <a:p>
            <a:pPr marL="514350" lvl="2" indent="0">
              <a:buNone/>
            </a:pPr>
            <a:r>
              <a:rPr lang="ja-JP" altLang="en-US" dirty="0"/>
              <a:t>　→人社系データインフラの遅れに対する危機感</a:t>
            </a:r>
          </a:p>
          <a:p>
            <a:endParaRPr kumimoji="1" lang="ja-JP" altLang="en-US" dirty="0"/>
          </a:p>
        </p:txBody>
      </p:sp>
      <p:sp>
        <p:nvSpPr>
          <p:cNvPr id="4" name="スライド番号プレースホルダー 3"/>
          <p:cNvSpPr>
            <a:spLocks noGrp="1"/>
          </p:cNvSpPr>
          <p:nvPr>
            <p:ph type="sldNum" sz="quarter" idx="4294967295"/>
          </p:nvPr>
        </p:nvSpPr>
        <p:spPr>
          <a:xfrm>
            <a:off x="8604000" y="6587999"/>
            <a:ext cx="540000" cy="270000"/>
          </a:xfrm>
        </p:spPr>
        <p:txBody>
          <a:bodyPr/>
          <a:lstStyle/>
          <a:p>
            <a:fld id="{8AD8A7EA-FFF9-4F05-A2F5-0D01D6F70558}" type="slidenum">
              <a:rPr lang="ja-JP" altLang="en-US" smtClean="0"/>
              <a:pPr/>
              <a:t>24</a:t>
            </a:fld>
            <a:endParaRPr lang="ja-JP" altLang="en-US" dirty="0"/>
          </a:p>
        </p:txBody>
      </p:sp>
      <p:sp>
        <p:nvSpPr>
          <p:cNvPr id="5" name="正方形/長方形 4">
            <a:extLst>
              <a:ext uri="{FF2B5EF4-FFF2-40B4-BE49-F238E27FC236}">
                <a16:creationId xmlns:a16="http://schemas.microsoft.com/office/drawing/2014/main" id="{B60C2BA7-69AA-452E-A989-1E34B541B9C5}"/>
              </a:ext>
            </a:extLst>
          </p:cNvPr>
          <p:cNvSpPr/>
          <p:nvPr/>
        </p:nvSpPr>
        <p:spPr>
          <a:xfrm>
            <a:off x="353444" y="1418403"/>
            <a:ext cx="8303741" cy="24743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endParaRPr kumimoji="1" lang="ja-JP" altLang="en-US" sz="2000" dirty="0">
              <a:solidFill>
                <a:schemeClr val="tx1"/>
              </a:solidFill>
              <a:latin typeface="+mn-ea"/>
            </a:endParaRPr>
          </a:p>
        </p:txBody>
      </p:sp>
      <p:sp>
        <p:nvSpPr>
          <p:cNvPr id="6" name="テキスト ボックス 5"/>
          <p:cNvSpPr txBox="1"/>
          <p:nvPr/>
        </p:nvSpPr>
        <p:spPr>
          <a:xfrm>
            <a:off x="523884" y="4305092"/>
            <a:ext cx="8096232" cy="2385268"/>
          </a:xfrm>
          <a:prstGeom prst="rect">
            <a:avLst/>
          </a:prstGeom>
          <a:noFill/>
        </p:spPr>
        <p:txBody>
          <a:bodyPr wrap="square" rtlCol="0">
            <a:spAutoFit/>
          </a:bodyPr>
          <a:lstStyle/>
          <a:p>
            <a:pPr>
              <a:spcBef>
                <a:spcPts val="300"/>
              </a:spcBef>
            </a:pPr>
            <a:r>
              <a:rPr lang="ja-JP" altLang="en-US" sz="2200" b="1" dirty="0">
                <a:latin typeface="+mn-ea"/>
              </a:rPr>
              <a:t>人文学・社会科学データインフラストラクチャー構築推進事業</a:t>
            </a:r>
            <a:endParaRPr lang="en-US" altLang="ja-JP" sz="2200" b="1" dirty="0">
              <a:latin typeface="+mn-ea"/>
            </a:endParaRPr>
          </a:p>
          <a:p>
            <a:pPr marL="342900" indent="-360000">
              <a:spcBef>
                <a:spcPts val="300"/>
              </a:spcBef>
              <a:buFont typeface="Arial" panose="020B0604020202020204" pitchFamily="34" charset="0"/>
              <a:buChar char="•"/>
            </a:pPr>
            <a:r>
              <a:rPr lang="ja-JP" altLang="en-US" sz="2000" dirty="0">
                <a:latin typeface="+mn-ea"/>
              </a:rPr>
              <a:t>日本学術振興会による事業</a:t>
            </a:r>
            <a:endParaRPr lang="en-US" altLang="ja-JP" sz="2000" dirty="0">
              <a:latin typeface="+mn-ea"/>
            </a:endParaRPr>
          </a:p>
          <a:p>
            <a:pPr marL="342900" indent="-360000">
              <a:spcBef>
                <a:spcPts val="300"/>
              </a:spcBef>
              <a:buFont typeface="Arial" panose="020B0604020202020204" pitchFamily="34" charset="0"/>
              <a:buChar char="•"/>
            </a:pPr>
            <a:r>
              <a:rPr lang="en-US" altLang="ja-JP" sz="2000" dirty="0">
                <a:latin typeface="+mn-ea"/>
              </a:rPr>
              <a:t>2018</a:t>
            </a:r>
            <a:r>
              <a:rPr lang="ja-JP" altLang="en-US" sz="2000" dirty="0">
                <a:latin typeface="+mn-ea"/>
              </a:rPr>
              <a:t>年度から</a:t>
            </a:r>
            <a:r>
              <a:rPr lang="en-US" altLang="ja-JP" sz="2000" dirty="0">
                <a:latin typeface="+mn-ea"/>
              </a:rPr>
              <a:t>2022</a:t>
            </a:r>
            <a:r>
              <a:rPr lang="ja-JP" altLang="en-US" sz="2000" dirty="0">
                <a:latin typeface="+mn-ea"/>
              </a:rPr>
              <a:t>年度の</a:t>
            </a:r>
            <a:r>
              <a:rPr lang="en-US" altLang="ja-JP" sz="2000" dirty="0">
                <a:latin typeface="+mn-ea"/>
              </a:rPr>
              <a:t>5</a:t>
            </a:r>
            <a:r>
              <a:rPr lang="ja-JP" altLang="en-US" sz="2000" dirty="0">
                <a:latin typeface="+mn-ea"/>
              </a:rPr>
              <a:t>年間で</a:t>
            </a:r>
            <a:endParaRPr lang="en-US" altLang="ja-JP" sz="2000" dirty="0">
              <a:latin typeface="+mn-ea"/>
            </a:endParaRPr>
          </a:p>
          <a:p>
            <a:pPr marL="800100" lvl="1" indent="-360000">
              <a:spcBef>
                <a:spcPts val="300"/>
              </a:spcBef>
              <a:buFont typeface="Wingdings" panose="05000000000000000000" pitchFamily="2" charset="2"/>
              <a:buChar char="ü"/>
            </a:pPr>
            <a:r>
              <a:rPr lang="ja-JP" altLang="en-US" dirty="0">
                <a:latin typeface="+mn-ea"/>
              </a:rPr>
              <a:t>研究機関に研究データの整備を委託</a:t>
            </a:r>
            <a:endParaRPr lang="en-US" altLang="ja-JP" dirty="0">
              <a:latin typeface="+mn-ea"/>
            </a:endParaRPr>
          </a:p>
          <a:p>
            <a:pPr marL="800100" lvl="1" indent="-360000">
              <a:spcBef>
                <a:spcPts val="300"/>
              </a:spcBef>
              <a:buFont typeface="Wingdings" panose="05000000000000000000" pitchFamily="2" charset="2"/>
              <a:buChar char="ü"/>
            </a:pPr>
            <a:r>
              <a:rPr lang="ja-JP" altLang="en-US" dirty="0">
                <a:latin typeface="+mn-ea"/>
              </a:rPr>
              <a:t>研究データ再利用促進のためのインフラ整備</a:t>
            </a:r>
            <a:endParaRPr lang="en-US" altLang="ja-JP" dirty="0">
              <a:latin typeface="+mn-ea"/>
            </a:endParaRPr>
          </a:p>
          <a:p>
            <a:pPr marL="342900" indent="-360000">
              <a:spcBef>
                <a:spcPts val="300"/>
              </a:spcBef>
              <a:buFont typeface="Arial" panose="020B0604020202020204" pitchFamily="34" charset="0"/>
              <a:buChar char="•"/>
            </a:pPr>
            <a:r>
              <a:rPr lang="en-US" altLang="ja-JP" dirty="0">
                <a:latin typeface="+mn-ea"/>
              </a:rPr>
              <a:t>2023</a:t>
            </a:r>
            <a:r>
              <a:rPr lang="ja-JP" altLang="en-US" dirty="0">
                <a:latin typeface="+mn-ea"/>
              </a:rPr>
              <a:t>年</a:t>
            </a:r>
            <a:r>
              <a:rPr lang="en-US" altLang="ja-JP" dirty="0">
                <a:latin typeface="+mn-ea"/>
              </a:rPr>
              <a:t>10</a:t>
            </a:r>
            <a:r>
              <a:rPr lang="ja-JP" altLang="en-US" dirty="0">
                <a:latin typeface="+mn-ea"/>
              </a:rPr>
              <a:t>月から</a:t>
            </a:r>
            <a:endParaRPr lang="en-US" altLang="ja-JP" dirty="0">
              <a:latin typeface="+mn-ea"/>
            </a:endParaRPr>
          </a:p>
          <a:p>
            <a:pPr>
              <a:spcBef>
                <a:spcPts val="300"/>
              </a:spcBef>
            </a:pPr>
            <a:r>
              <a:rPr lang="ja-JP" altLang="en-US" dirty="0">
                <a:latin typeface="+mn-ea"/>
              </a:rPr>
              <a:t>　　　人文学・社会科学データインフラストラクチャー強化事業　開始</a:t>
            </a:r>
            <a:endParaRPr lang="en-US" altLang="ja-JP" dirty="0">
              <a:latin typeface="+mn-ea"/>
            </a:endParaRPr>
          </a:p>
        </p:txBody>
      </p:sp>
      <p:sp>
        <p:nvSpPr>
          <p:cNvPr id="7" name="下矢印 6"/>
          <p:cNvSpPr/>
          <p:nvPr/>
        </p:nvSpPr>
        <p:spPr>
          <a:xfrm>
            <a:off x="3957621" y="3834394"/>
            <a:ext cx="1095386" cy="529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9590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2800" dirty="0">
                <a:latin typeface="メイリオ" panose="020B0604030504040204" pitchFamily="50" charset="-128"/>
                <a:ea typeface="メイリオ" panose="020B0604030504040204" pitchFamily="50" charset="-128"/>
              </a:rPr>
              <a:t>人文社会科学研究者にとって必要なインフラ</a:t>
            </a:r>
          </a:p>
        </p:txBody>
      </p:sp>
      <p:sp>
        <p:nvSpPr>
          <p:cNvPr id="4" name="日付プレースホルダー 3">
            <a:extLst>
              <a:ext uri="{FF2B5EF4-FFF2-40B4-BE49-F238E27FC236}">
                <a16:creationId xmlns:a16="http://schemas.microsoft.com/office/drawing/2014/main" id="{D9F9F451-1C80-4D57-AF1D-E61FA0E162FF}"/>
              </a:ext>
            </a:extLst>
          </p:cNvPr>
          <p:cNvSpPr>
            <a:spLocks noGrp="1"/>
          </p:cNvSpPr>
          <p:nvPr>
            <p:ph type="dt" sz="half" idx="4294967295"/>
          </p:nvPr>
        </p:nvSpPr>
        <p:spPr/>
        <p:txBody>
          <a:bodyPr/>
          <a:lstStyle/>
          <a:p>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89796735-9A85-4306-8479-95EDAEE603AE}"/>
              </a:ext>
            </a:extLst>
          </p:cNvPr>
          <p:cNvSpPr>
            <a:spLocks noGrp="1"/>
          </p:cNvSpPr>
          <p:nvPr>
            <p:ph type="sldNum" sz="quarter" idx="4294967295"/>
          </p:nvPr>
        </p:nvSpPr>
        <p:spPr>
          <a:xfrm>
            <a:off x="8604000" y="6587999"/>
            <a:ext cx="540000" cy="270000"/>
          </a:xfrm>
        </p:spPr>
        <p:txBody>
          <a:bodyPr/>
          <a:lstStyle/>
          <a:p>
            <a:fld id="{1D297E8F-7A84-4DD5-9209-DE937918CEEE}" type="slidenum">
              <a:rPr kumimoji="1" lang="ja-JP" altLang="en-US" smtClean="0">
                <a:latin typeface="メイリオ" panose="020B0604030504040204" pitchFamily="50" charset="-128"/>
                <a:ea typeface="メイリオ" panose="020B0604030504040204" pitchFamily="50" charset="-128"/>
              </a:rPr>
              <a:t>25</a:t>
            </a:fld>
            <a:endParaRPr kumimoji="1" lang="ja-JP" altLang="en-US">
              <a:latin typeface="メイリオ" panose="020B0604030504040204" pitchFamily="50" charset="-128"/>
              <a:ea typeface="メイリオ" panose="020B0604030504040204" pitchFamily="50" charset="-128"/>
            </a:endParaRPr>
          </a:p>
        </p:txBody>
      </p:sp>
      <p:sp>
        <p:nvSpPr>
          <p:cNvPr id="7" name="角丸四角形 6"/>
          <p:cNvSpPr/>
          <p:nvPr/>
        </p:nvSpPr>
        <p:spPr>
          <a:xfrm>
            <a:off x="407808" y="1811624"/>
            <a:ext cx="8039489" cy="998376"/>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407808" y="3070555"/>
            <a:ext cx="8039489" cy="998376"/>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403896" y="4329486"/>
            <a:ext cx="8039489" cy="1356636"/>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60598" y="1653832"/>
            <a:ext cx="7265048" cy="381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60598" y="2858096"/>
            <a:ext cx="7265048" cy="381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60598" y="4092886"/>
            <a:ext cx="7265048" cy="381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560598" y="1642640"/>
            <a:ext cx="8043402" cy="4200812"/>
          </a:xfrm>
        </p:spPr>
        <p:txBody>
          <a:bodyPr>
            <a:normAutofit fontScale="85000" lnSpcReduction="10000"/>
          </a:bodyPr>
          <a:lstStyle/>
          <a:p>
            <a:pPr marL="0" indent="0">
              <a:lnSpc>
                <a:spcPct val="120000"/>
              </a:lnSpc>
              <a:buNone/>
            </a:pPr>
            <a:r>
              <a:rPr kumimoji="1" lang="ja-JP" altLang="en-US" b="1" dirty="0">
                <a:solidFill>
                  <a:schemeClr val="accent1">
                    <a:lumMod val="75000"/>
                  </a:schemeClr>
                </a:solidFill>
                <a:latin typeface="メイリオ" panose="020B0604030504040204" pitchFamily="50" charset="-128"/>
                <a:ea typeface="メイリオ" panose="020B0604030504040204" pitchFamily="50" charset="-128"/>
              </a:rPr>
              <a:t>① 人文社会科学のためのデータ検索環境</a:t>
            </a:r>
            <a:endParaRPr kumimoji="1"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lnSpc>
                <a:spcPct val="120000"/>
              </a:lnSpc>
            </a:pPr>
            <a:r>
              <a:rPr kumimoji="1" lang="ja-JP" altLang="en-US" dirty="0">
                <a:latin typeface="メイリオ" panose="020B0604030504040204" pitchFamily="50" charset="-128"/>
                <a:ea typeface="メイリオ" panose="020B0604030504040204" pitchFamily="50" charset="-128"/>
              </a:rPr>
              <a:t>複数の機関が公開するデータの最新情報を検索できる</a:t>
            </a:r>
            <a:endParaRPr kumimoji="1" lang="en-US" altLang="ja-JP" dirty="0">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人文社会科学データの独特の内容で検索できる</a:t>
            </a:r>
            <a:endParaRPr kumimoji="1" lang="en-US" altLang="ja-JP" dirty="0">
              <a:latin typeface="メイリオ" panose="020B0604030504040204" pitchFamily="50" charset="-128"/>
              <a:ea typeface="メイリオ" panose="020B0604030504040204" pitchFamily="50" charset="-128"/>
            </a:endParaRPr>
          </a:p>
          <a:p>
            <a:pPr marL="0" indent="0">
              <a:lnSpc>
                <a:spcPct val="170000"/>
              </a:lnSpc>
              <a:buNone/>
            </a:pPr>
            <a:r>
              <a:rPr lang="ja-JP" altLang="en-US" b="1" dirty="0">
                <a:solidFill>
                  <a:schemeClr val="accent1">
                    <a:lumMod val="75000"/>
                  </a:schemeClr>
                </a:solidFill>
                <a:latin typeface="メイリオ" panose="020B0604030504040204" pitchFamily="50" charset="-128"/>
                <a:ea typeface="メイリオ" panose="020B0604030504040204" pitchFamily="50" charset="-128"/>
              </a:rPr>
              <a:t>② 研究で用いた分析プログラムを分析できる環境</a:t>
            </a:r>
            <a:endParaRPr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先行研究の分析手法を再現できる</a:t>
            </a:r>
            <a:endParaRPr lang="en-US" altLang="ja-JP" dirty="0">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公開した分析プログラムが更新され、蓄積できる</a:t>
            </a:r>
            <a:endParaRPr lang="en-US" altLang="ja-JP" dirty="0">
              <a:latin typeface="メイリオ" panose="020B0604030504040204" pitchFamily="50" charset="-128"/>
              <a:ea typeface="メイリオ" panose="020B0604030504040204" pitchFamily="50" charset="-128"/>
            </a:endParaRPr>
          </a:p>
          <a:p>
            <a:pPr marL="0" indent="0">
              <a:lnSpc>
                <a:spcPct val="170000"/>
              </a:lnSpc>
              <a:buNone/>
            </a:pPr>
            <a:r>
              <a:rPr lang="ja-JP" altLang="en-US" b="1" dirty="0">
                <a:solidFill>
                  <a:schemeClr val="accent1">
                    <a:lumMod val="75000"/>
                  </a:schemeClr>
                </a:solidFill>
                <a:latin typeface="メイリオ" panose="020B0604030504040204" pitchFamily="50" charset="-128"/>
                <a:ea typeface="メイリオ" panose="020B0604030504040204" pitchFamily="50" charset="-128"/>
              </a:rPr>
              <a:t>③ 研究プロジェクト単位で</a:t>
            </a:r>
            <a:r>
              <a:rPr kumimoji="1" lang="ja-JP" altLang="en-US" b="1" dirty="0">
                <a:solidFill>
                  <a:schemeClr val="accent1">
                    <a:lumMod val="75000"/>
                  </a:schemeClr>
                </a:solidFill>
                <a:latin typeface="メイリオ" panose="020B0604030504040204" pitchFamily="50" charset="-128"/>
                <a:ea typeface="メイリオ" panose="020B0604030504040204" pitchFamily="50" charset="-128"/>
              </a:rPr>
              <a:t>データを公開できる環境</a:t>
            </a:r>
            <a:endParaRPr kumimoji="1"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データ検索環境を通じていろいろな研究者に閲覧される</a:t>
            </a:r>
            <a:endParaRPr lang="en-US" altLang="ja-JP" dirty="0">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研究データを共有・公開する方法がわかる</a:t>
            </a:r>
            <a:endParaRPr lang="en-US" altLang="ja-JP" dirty="0">
              <a:latin typeface="メイリオ" panose="020B0604030504040204" pitchFamily="50" charset="-128"/>
              <a:ea typeface="メイリオ" panose="020B0604030504040204" pitchFamily="50" charset="-128"/>
            </a:endParaRPr>
          </a:p>
          <a:p>
            <a:pPr lvl="1">
              <a:lnSpc>
                <a:spcPct val="120000"/>
              </a:lnSpc>
            </a:pPr>
            <a:r>
              <a:rPr lang="ja-JP" altLang="en-US" dirty="0">
                <a:latin typeface="メイリオ" panose="020B0604030504040204" pitchFamily="50" charset="-128"/>
                <a:ea typeface="メイリオ" panose="020B0604030504040204" pitchFamily="50" charset="-128"/>
              </a:rPr>
              <a:t>オープンに提供するだけでなく、アクセス制限に対応できる</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15007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5E08E-E49E-BBAB-393E-51DBD3A0E4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1BCF3EF-3D11-8656-1F4E-C3606FC09E74}"/>
              </a:ext>
            </a:extLst>
          </p:cNvPr>
          <p:cNvSpPr>
            <a:spLocks noGrp="1"/>
          </p:cNvSpPr>
          <p:nvPr>
            <p:ph type="title"/>
          </p:nvPr>
        </p:nvSpPr>
        <p:spPr>
          <a:xfrm>
            <a:off x="648554" y="377274"/>
            <a:ext cx="7886700" cy="788171"/>
          </a:xfrm>
        </p:spPr>
        <p:txBody>
          <a:bodyPr>
            <a:normAutofit/>
          </a:bodyPr>
          <a:lstStyle/>
          <a:p>
            <a:r>
              <a:rPr kumimoji="1" lang="ja-JP" altLang="en-US" sz="3600" dirty="0"/>
              <a:t>データインフラ事業の成果</a:t>
            </a:r>
            <a:endParaRPr kumimoji="1" lang="ja-JP" altLang="en-US" dirty="0"/>
          </a:p>
        </p:txBody>
      </p:sp>
      <p:sp>
        <p:nvSpPr>
          <p:cNvPr id="4" name="スライド番号プレースホルダー 3">
            <a:extLst>
              <a:ext uri="{FF2B5EF4-FFF2-40B4-BE49-F238E27FC236}">
                <a16:creationId xmlns:a16="http://schemas.microsoft.com/office/drawing/2014/main" id="{C706085C-B884-4404-809C-90DF3AEE7CA2}"/>
              </a:ext>
            </a:extLst>
          </p:cNvPr>
          <p:cNvSpPr>
            <a:spLocks noGrp="1"/>
          </p:cNvSpPr>
          <p:nvPr>
            <p:ph type="sldNum" sz="quarter" idx="4294967295"/>
          </p:nvPr>
        </p:nvSpPr>
        <p:spPr>
          <a:xfrm>
            <a:off x="8604000" y="6587999"/>
            <a:ext cx="540000" cy="270000"/>
          </a:xfrm>
        </p:spPr>
        <p:txBody>
          <a:bodyPr/>
          <a:lstStyle/>
          <a:p>
            <a:fld id="{8AD8A7EA-FFF9-4F05-A2F5-0D01D6F70558}" type="slidenum">
              <a:rPr lang="ja-JP" altLang="en-US" smtClean="0"/>
              <a:pPr/>
              <a:t>26</a:t>
            </a:fld>
            <a:endParaRPr lang="ja-JP" altLang="en-US" dirty="0"/>
          </a:p>
        </p:txBody>
      </p:sp>
      <p:pic>
        <p:nvPicPr>
          <p:cNvPr id="5" name="コンテンツ プレースホルダー 4">
            <a:extLst>
              <a:ext uri="{FF2B5EF4-FFF2-40B4-BE49-F238E27FC236}">
                <a16:creationId xmlns:a16="http://schemas.microsoft.com/office/drawing/2014/main" id="{F335D9F0-4A86-FE56-6B76-E08155AEBB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1572"/>
          <a:stretch/>
        </p:blipFill>
        <p:spPr>
          <a:xfrm>
            <a:off x="2024117" y="2039578"/>
            <a:ext cx="3686589" cy="1787103"/>
          </a:xfrm>
          <a:prstGeom prst="rect">
            <a:avLst/>
          </a:prstGeom>
          <a:ln w="15875">
            <a:solidFill>
              <a:schemeClr val="dk1"/>
            </a:solidFill>
          </a:ln>
        </p:spPr>
      </p:pic>
      <p:sp>
        <p:nvSpPr>
          <p:cNvPr id="14" name="正方形/長方形 13">
            <a:extLst>
              <a:ext uri="{FF2B5EF4-FFF2-40B4-BE49-F238E27FC236}">
                <a16:creationId xmlns:a16="http://schemas.microsoft.com/office/drawing/2014/main" id="{2D8B14D3-B079-729D-E480-F059923B7D56}"/>
              </a:ext>
            </a:extLst>
          </p:cNvPr>
          <p:cNvSpPr/>
          <p:nvPr/>
        </p:nvSpPr>
        <p:spPr>
          <a:xfrm>
            <a:off x="1940931" y="1461608"/>
            <a:ext cx="3847877" cy="2473407"/>
          </a:xfrm>
          <a:prstGeom prst="rect">
            <a:avLst/>
          </a:prstGeom>
          <a:ln w="28575">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t"/>
          <a:lstStyle/>
          <a:p>
            <a:pPr algn="ctr"/>
            <a:r>
              <a:rPr kumimoji="1" lang="en-US" altLang="ja-JP" sz="1600" b="1" dirty="0">
                <a:latin typeface="メイリオ" panose="020B0604030504040204" pitchFamily="50" charset="-128"/>
                <a:ea typeface="メイリオ" panose="020B0604030504040204" pitchFamily="50" charset="-128"/>
              </a:rPr>
              <a:t>JDCat</a:t>
            </a:r>
            <a:endParaRPr kumimoji="1" lang="ja-JP" altLang="en-US" sz="1600" b="1" dirty="0">
              <a:latin typeface="メイリオ" panose="020B0604030504040204" pitchFamily="50" charset="-128"/>
              <a:ea typeface="メイリオ" panose="020B0604030504040204" pitchFamily="50" charset="-128"/>
            </a:endParaRPr>
          </a:p>
        </p:txBody>
      </p:sp>
      <p:sp>
        <p:nvSpPr>
          <p:cNvPr id="59" name="正方形/長方形 3">
            <a:extLst>
              <a:ext uri="{FF2B5EF4-FFF2-40B4-BE49-F238E27FC236}">
                <a16:creationId xmlns:a16="http://schemas.microsoft.com/office/drawing/2014/main" id="{71F2F4DD-CAE0-7514-DAA9-F04F3305690B}"/>
              </a:ext>
            </a:extLst>
          </p:cNvPr>
          <p:cNvSpPr/>
          <p:nvPr/>
        </p:nvSpPr>
        <p:spPr>
          <a:xfrm>
            <a:off x="6718630" y="4591339"/>
            <a:ext cx="2012516" cy="2018109"/>
          </a:xfrm>
          <a:prstGeom prst="rect">
            <a:avLst/>
          </a:prstGeom>
          <a:ln w="28575">
            <a:solidFill>
              <a:srgbClr val="002060"/>
            </a:solidFill>
          </a:ln>
        </p:spPr>
        <p:style>
          <a:lnRef idx="2">
            <a:schemeClr val="accent3"/>
          </a:lnRef>
          <a:fillRef idx="1">
            <a:schemeClr val="lt1"/>
          </a:fillRef>
          <a:effectRef idx="0">
            <a:schemeClr val="accent3"/>
          </a:effectRef>
          <a:fontRef idx="minor">
            <a:schemeClr val="dk1"/>
          </a:fontRef>
        </p:style>
        <p:txBody>
          <a:bodyPr rtlCol="0" anchor="b"/>
          <a:lstStyle/>
          <a:p>
            <a:pPr algn="ctr"/>
            <a:r>
              <a:rPr kumimoji="1" lang="ja-JP" altLang="en-US" sz="1400" b="1" dirty="0"/>
              <a:t>オンライン</a:t>
            </a:r>
            <a:endParaRPr kumimoji="1" lang="en-US" altLang="ja-JP" sz="1400" b="1" dirty="0"/>
          </a:p>
          <a:p>
            <a:pPr algn="ctr"/>
            <a:r>
              <a:rPr kumimoji="1" lang="ja-JP" altLang="en-US" sz="1400" b="1" dirty="0"/>
              <a:t>分析システム</a:t>
            </a:r>
          </a:p>
        </p:txBody>
      </p:sp>
      <p:pic>
        <p:nvPicPr>
          <p:cNvPr id="60" name="Picture 4">
            <a:extLst>
              <a:ext uri="{FF2B5EF4-FFF2-40B4-BE49-F238E27FC236}">
                <a16:creationId xmlns:a16="http://schemas.microsoft.com/office/drawing/2014/main" id="{F077197A-FA81-0BAC-2096-747342D7C4CF}"/>
              </a:ext>
            </a:extLst>
          </p:cNvPr>
          <p:cNvPicPr>
            <a:picLocks noChangeAspect="1"/>
          </p:cNvPicPr>
          <p:nvPr/>
        </p:nvPicPr>
        <p:blipFill>
          <a:blip r:embed="rId4"/>
          <a:stretch>
            <a:fillRect/>
          </a:stretch>
        </p:blipFill>
        <p:spPr>
          <a:xfrm>
            <a:off x="7083470" y="4724884"/>
            <a:ext cx="1157525" cy="479010"/>
          </a:xfrm>
          <a:prstGeom prst="rect">
            <a:avLst/>
          </a:prstGeom>
        </p:spPr>
      </p:pic>
      <p:sp>
        <p:nvSpPr>
          <p:cNvPr id="69" name="テキスト ボックス 68">
            <a:extLst>
              <a:ext uri="{FF2B5EF4-FFF2-40B4-BE49-F238E27FC236}">
                <a16:creationId xmlns:a16="http://schemas.microsoft.com/office/drawing/2014/main" id="{FCD6B363-AA92-6189-5607-FCE8AAD242EA}"/>
              </a:ext>
            </a:extLst>
          </p:cNvPr>
          <p:cNvSpPr txBox="1"/>
          <p:nvPr/>
        </p:nvSpPr>
        <p:spPr>
          <a:xfrm>
            <a:off x="5735832" y="5935830"/>
            <a:ext cx="1082348" cy="307777"/>
          </a:xfrm>
          <a:prstGeom prst="rect">
            <a:avLst/>
          </a:prstGeom>
          <a:noFill/>
        </p:spPr>
        <p:txBody>
          <a:bodyPr wrap="none" rtlCol="0">
            <a:spAutoFit/>
          </a:bodyPr>
          <a:lstStyle/>
          <a:p>
            <a:pPr algn="ctr"/>
            <a:r>
              <a:rPr lang="ja-JP" altLang="en-US" sz="1400" b="1" dirty="0">
                <a:solidFill>
                  <a:schemeClr val="accent1">
                    <a:lumMod val="50000"/>
                  </a:schemeClr>
                </a:solidFill>
                <a:latin typeface="メイリオ" panose="020B0604030504040204" pitchFamily="50" charset="-128"/>
                <a:ea typeface="メイリオ" panose="020B0604030504040204" pitchFamily="50" charset="-128"/>
              </a:rPr>
              <a:t>データ連携</a:t>
            </a:r>
            <a:endParaRPr kumimoji="1" lang="ja-JP" altLang="en-US" sz="1400" b="1" dirty="0">
              <a:solidFill>
                <a:schemeClr val="accent1">
                  <a:lumMod val="50000"/>
                </a:schemeClr>
              </a:solidFill>
              <a:latin typeface="メイリオ" panose="020B0604030504040204" pitchFamily="50" charset="-128"/>
              <a:ea typeface="メイリオ" panose="020B0604030504040204" pitchFamily="50" charset="-128"/>
            </a:endParaRPr>
          </a:p>
        </p:txBody>
      </p:sp>
      <p:sp>
        <p:nvSpPr>
          <p:cNvPr id="82" name="角丸四角形 81">
            <a:extLst>
              <a:ext uri="{FF2B5EF4-FFF2-40B4-BE49-F238E27FC236}">
                <a16:creationId xmlns:a16="http://schemas.microsoft.com/office/drawing/2014/main" id="{254DA0BB-BB50-0DFC-7F1D-8C08811E1A2D}"/>
              </a:ext>
            </a:extLst>
          </p:cNvPr>
          <p:cNvSpPr/>
          <p:nvPr/>
        </p:nvSpPr>
        <p:spPr>
          <a:xfrm>
            <a:off x="2088290" y="3574534"/>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83" name="角丸四角形 82">
            <a:extLst>
              <a:ext uri="{FF2B5EF4-FFF2-40B4-BE49-F238E27FC236}">
                <a16:creationId xmlns:a16="http://schemas.microsoft.com/office/drawing/2014/main" id="{41B15BCB-CD09-FDAA-C828-E02278D308A9}"/>
              </a:ext>
            </a:extLst>
          </p:cNvPr>
          <p:cNvSpPr/>
          <p:nvPr/>
        </p:nvSpPr>
        <p:spPr>
          <a:xfrm>
            <a:off x="3401916" y="3581433"/>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84" name="角丸四角形 83">
            <a:extLst>
              <a:ext uri="{FF2B5EF4-FFF2-40B4-BE49-F238E27FC236}">
                <a16:creationId xmlns:a16="http://schemas.microsoft.com/office/drawing/2014/main" id="{33E09E72-E128-A470-8B05-CD33F5388888}"/>
              </a:ext>
            </a:extLst>
          </p:cNvPr>
          <p:cNvSpPr/>
          <p:nvPr/>
        </p:nvSpPr>
        <p:spPr>
          <a:xfrm>
            <a:off x="4675740" y="3581433"/>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grpSp>
        <p:nvGrpSpPr>
          <p:cNvPr id="3" name="グループ化 2">
            <a:extLst>
              <a:ext uri="{FF2B5EF4-FFF2-40B4-BE49-F238E27FC236}">
                <a16:creationId xmlns:a16="http://schemas.microsoft.com/office/drawing/2014/main" id="{3A996D9E-765F-62F4-4F80-1BFF9B64FD18}"/>
              </a:ext>
            </a:extLst>
          </p:cNvPr>
          <p:cNvGrpSpPr/>
          <p:nvPr/>
        </p:nvGrpSpPr>
        <p:grpSpPr>
          <a:xfrm>
            <a:off x="1925235" y="4605113"/>
            <a:ext cx="3853364" cy="2018109"/>
            <a:chOff x="632858" y="4635818"/>
            <a:chExt cx="3853364" cy="2018109"/>
          </a:xfrm>
        </p:grpSpPr>
        <p:sp>
          <p:nvSpPr>
            <p:cNvPr id="25" name="正方形/長方形 24">
              <a:extLst>
                <a:ext uri="{FF2B5EF4-FFF2-40B4-BE49-F238E27FC236}">
                  <a16:creationId xmlns:a16="http://schemas.microsoft.com/office/drawing/2014/main" id="{C1F20EF3-9902-80F3-D76A-DE9A4D3B6455}"/>
                </a:ext>
              </a:extLst>
            </p:cNvPr>
            <p:cNvSpPr/>
            <p:nvPr/>
          </p:nvSpPr>
          <p:spPr>
            <a:xfrm>
              <a:off x="632858" y="4635818"/>
              <a:ext cx="3853364" cy="20181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600" b="1" dirty="0">
                  <a:solidFill>
                    <a:schemeClr val="tx1"/>
                  </a:solidFill>
                </a:rPr>
                <a:t>分野データリポジトリ</a:t>
              </a:r>
            </a:p>
          </p:txBody>
        </p:sp>
        <p:sp>
          <p:nvSpPr>
            <p:cNvPr id="49" name="楕円 48">
              <a:extLst>
                <a:ext uri="{FF2B5EF4-FFF2-40B4-BE49-F238E27FC236}">
                  <a16:creationId xmlns:a16="http://schemas.microsoft.com/office/drawing/2014/main" id="{24D06210-9D1E-B5F6-AB1C-0DA93FD380B4}"/>
                </a:ext>
              </a:extLst>
            </p:cNvPr>
            <p:cNvSpPr/>
            <p:nvPr/>
          </p:nvSpPr>
          <p:spPr>
            <a:xfrm>
              <a:off x="3925490" y="5613110"/>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674D427F-A124-9AB0-5348-EB396A78A8F6}"/>
                </a:ext>
              </a:extLst>
            </p:cNvPr>
            <p:cNvSpPr/>
            <p:nvPr/>
          </p:nvSpPr>
          <p:spPr>
            <a:xfrm>
              <a:off x="4099002" y="5613110"/>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Can 2">
              <a:extLst>
                <a:ext uri="{FF2B5EF4-FFF2-40B4-BE49-F238E27FC236}">
                  <a16:creationId xmlns:a16="http://schemas.microsoft.com/office/drawing/2014/main" id="{1ADE5E4A-6BA0-F9C3-83BD-6864385A6C37}"/>
                </a:ext>
              </a:extLst>
            </p:cNvPr>
            <p:cNvSpPr/>
            <p:nvPr/>
          </p:nvSpPr>
          <p:spPr>
            <a:xfrm>
              <a:off x="727572" y="4779228"/>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1" name="Can 2">
              <a:extLst>
                <a:ext uri="{FF2B5EF4-FFF2-40B4-BE49-F238E27FC236}">
                  <a16:creationId xmlns:a16="http://schemas.microsoft.com/office/drawing/2014/main" id="{D8D10150-5BE3-4156-778D-AADE23DBDE3A}"/>
                </a:ext>
              </a:extLst>
            </p:cNvPr>
            <p:cNvSpPr/>
            <p:nvPr/>
          </p:nvSpPr>
          <p:spPr>
            <a:xfrm>
              <a:off x="2063973" y="4806809"/>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2" name="Can 2">
              <a:extLst>
                <a:ext uri="{FF2B5EF4-FFF2-40B4-BE49-F238E27FC236}">
                  <a16:creationId xmlns:a16="http://schemas.microsoft.com/office/drawing/2014/main" id="{A0D51EB2-E13A-B1D2-413D-F085D67C0BBF}"/>
                </a:ext>
              </a:extLst>
            </p:cNvPr>
            <p:cNvSpPr/>
            <p:nvPr/>
          </p:nvSpPr>
          <p:spPr>
            <a:xfrm>
              <a:off x="3365637" y="4779228"/>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3" name="角丸四角形 72">
              <a:extLst>
                <a:ext uri="{FF2B5EF4-FFF2-40B4-BE49-F238E27FC236}">
                  <a16:creationId xmlns:a16="http://schemas.microsoft.com/office/drawing/2014/main" id="{46D20CC0-1D1E-E33A-BEBB-FE20D3856C4A}"/>
                </a:ext>
              </a:extLst>
            </p:cNvPr>
            <p:cNvSpPr/>
            <p:nvPr/>
          </p:nvSpPr>
          <p:spPr>
            <a:xfrm>
              <a:off x="806404" y="5160840"/>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5" name="角丸四角形 74">
              <a:extLst>
                <a:ext uri="{FF2B5EF4-FFF2-40B4-BE49-F238E27FC236}">
                  <a16:creationId xmlns:a16="http://schemas.microsoft.com/office/drawing/2014/main" id="{E876B492-072C-3AD1-8229-665C79A5300B}"/>
                </a:ext>
              </a:extLst>
            </p:cNvPr>
            <p:cNvSpPr/>
            <p:nvPr/>
          </p:nvSpPr>
          <p:spPr>
            <a:xfrm>
              <a:off x="2153036" y="5188421"/>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6" name="角丸四角形 75">
              <a:extLst>
                <a:ext uri="{FF2B5EF4-FFF2-40B4-BE49-F238E27FC236}">
                  <a16:creationId xmlns:a16="http://schemas.microsoft.com/office/drawing/2014/main" id="{9D57D410-2C0C-499B-30F6-88E906B376C2}"/>
                </a:ext>
              </a:extLst>
            </p:cNvPr>
            <p:cNvSpPr/>
            <p:nvPr/>
          </p:nvSpPr>
          <p:spPr>
            <a:xfrm>
              <a:off x="3434404" y="5160840"/>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7" name="角丸四角形 76">
              <a:extLst>
                <a:ext uri="{FF2B5EF4-FFF2-40B4-BE49-F238E27FC236}">
                  <a16:creationId xmlns:a16="http://schemas.microsoft.com/office/drawing/2014/main" id="{2FCA180E-03A0-0AE4-F254-AD21DDCE9EA1}"/>
                </a:ext>
              </a:extLst>
            </p:cNvPr>
            <p:cNvSpPr/>
            <p:nvPr/>
          </p:nvSpPr>
          <p:spPr>
            <a:xfrm>
              <a:off x="806404" y="5484840"/>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78" name="角丸四角形 77">
              <a:extLst>
                <a:ext uri="{FF2B5EF4-FFF2-40B4-BE49-F238E27FC236}">
                  <a16:creationId xmlns:a16="http://schemas.microsoft.com/office/drawing/2014/main" id="{FC0B7EFA-7FFB-85E1-D011-5FB4E1AC2EBD}"/>
                </a:ext>
              </a:extLst>
            </p:cNvPr>
            <p:cNvSpPr/>
            <p:nvPr/>
          </p:nvSpPr>
          <p:spPr>
            <a:xfrm>
              <a:off x="2153036" y="5512421"/>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80" name="角丸四角形 79">
              <a:extLst>
                <a:ext uri="{FF2B5EF4-FFF2-40B4-BE49-F238E27FC236}">
                  <a16:creationId xmlns:a16="http://schemas.microsoft.com/office/drawing/2014/main" id="{0530AD4F-0CA6-D41F-ACD5-EE416DA37B73}"/>
                </a:ext>
              </a:extLst>
            </p:cNvPr>
            <p:cNvSpPr/>
            <p:nvPr/>
          </p:nvSpPr>
          <p:spPr>
            <a:xfrm>
              <a:off x="3434404" y="5484840"/>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85" name="角丸四角形 84">
              <a:extLst>
                <a:ext uri="{FF2B5EF4-FFF2-40B4-BE49-F238E27FC236}">
                  <a16:creationId xmlns:a16="http://schemas.microsoft.com/office/drawing/2014/main" id="{A88BB58B-FB8C-271D-1E99-34DF76301798}"/>
                </a:ext>
              </a:extLst>
            </p:cNvPr>
            <p:cNvSpPr/>
            <p:nvPr/>
          </p:nvSpPr>
          <p:spPr>
            <a:xfrm>
              <a:off x="2167537" y="5828314"/>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sp>
          <p:nvSpPr>
            <p:cNvPr id="86" name="角丸四角形 85">
              <a:extLst>
                <a:ext uri="{FF2B5EF4-FFF2-40B4-BE49-F238E27FC236}">
                  <a16:creationId xmlns:a16="http://schemas.microsoft.com/office/drawing/2014/main" id="{EEFFF1FE-FBF3-948E-9652-61DB8894C5C2}"/>
                </a:ext>
              </a:extLst>
            </p:cNvPr>
            <p:cNvSpPr/>
            <p:nvPr/>
          </p:nvSpPr>
          <p:spPr>
            <a:xfrm>
              <a:off x="3433978" y="5828314"/>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grpSp>
      <p:sp>
        <p:nvSpPr>
          <p:cNvPr id="55" name="U ターン矢印 7">
            <a:extLst>
              <a:ext uri="{FF2B5EF4-FFF2-40B4-BE49-F238E27FC236}">
                <a16:creationId xmlns:a16="http://schemas.microsoft.com/office/drawing/2014/main" id="{0D41F0CD-4FF2-1206-817F-47903DF04FAA}"/>
              </a:ext>
            </a:extLst>
          </p:cNvPr>
          <p:cNvSpPr/>
          <p:nvPr/>
        </p:nvSpPr>
        <p:spPr>
          <a:xfrm rot="10800000">
            <a:off x="3557080" y="4057360"/>
            <a:ext cx="568781" cy="893909"/>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7" name="U ターン矢印 7">
            <a:extLst>
              <a:ext uri="{FF2B5EF4-FFF2-40B4-BE49-F238E27FC236}">
                <a16:creationId xmlns:a16="http://schemas.microsoft.com/office/drawing/2014/main" id="{179A0010-A981-5C12-7DBF-93CEE99A3ADF}"/>
              </a:ext>
            </a:extLst>
          </p:cNvPr>
          <p:cNvSpPr/>
          <p:nvPr/>
        </p:nvSpPr>
        <p:spPr>
          <a:xfrm rot="10800000">
            <a:off x="2272025" y="4061533"/>
            <a:ext cx="503722" cy="861390"/>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63" name="U ターン矢印 7">
            <a:extLst>
              <a:ext uri="{FF2B5EF4-FFF2-40B4-BE49-F238E27FC236}">
                <a16:creationId xmlns:a16="http://schemas.microsoft.com/office/drawing/2014/main" id="{0CDB90E2-6391-9862-AD55-75A1166303B4}"/>
              </a:ext>
            </a:extLst>
          </p:cNvPr>
          <p:cNvSpPr/>
          <p:nvPr/>
        </p:nvSpPr>
        <p:spPr>
          <a:xfrm rot="10800000">
            <a:off x="4858339" y="4087238"/>
            <a:ext cx="568780" cy="859093"/>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87" name="角丸四角形 86">
            <a:extLst>
              <a:ext uri="{FF2B5EF4-FFF2-40B4-BE49-F238E27FC236}">
                <a16:creationId xmlns:a16="http://schemas.microsoft.com/office/drawing/2014/main" id="{F7BC1F8F-E52C-49D3-AA94-474410A9CB4B}"/>
              </a:ext>
            </a:extLst>
          </p:cNvPr>
          <p:cNvSpPr/>
          <p:nvPr/>
        </p:nvSpPr>
        <p:spPr>
          <a:xfrm>
            <a:off x="7243293" y="5782999"/>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sp>
        <p:nvSpPr>
          <p:cNvPr id="88" name="角丸四角形 87">
            <a:extLst>
              <a:ext uri="{FF2B5EF4-FFF2-40B4-BE49-F238E27FC236}">
                <a16:creationId xmlns:a16="http://schemas.microsoft.com/office/drawing/2014/main" id="{B2249E31-C4DF-7CF4-075A-E2C415377F3F}"/>
              </a:ext>
            </a:extLst>
          </p:cNvPr>
          <p:cNvSpPr/>
          <p:nvPr/>
        </p:nvSpPr>
        <p:spPr>
          <a:xfrm>
            <a:off x="7243293" y="5438405"/>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67" name="上下矢印 66">
            <a:extLst>
              <a:ext uri="{FF2B5EF4-FFF2-40B4-BE49-F238E27FC236}">
                <a16:creationId xmlns:a16="http://schemas.microsoft.com/office/drawing/2014/main" id="{47150075-382D-6BA5-4162-7743F747C256}"/>
              </a:ext>
            </a:extLst>
          </p:cNvPr>
          <p:cNvSpPr/>
          <p:nvPr/>
        </p:nvSpPr>
        <p:spPr>
          <a:xfrm rot="5400000">
            <a:off x="6161451" y="5043838"/>
            <a:ext cx="373285" cy="1332295"/>
          </a:xfrm>
          <a:prstGeom prst="upDownArrow">
            <a:avLst>
              <a:gd name="adj1" fmla="val 44060"/>
              <a:gd name="adj2" fmla="val 39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9" name="U ターン矢印 9">
            <a:extLst>
              <a:ext uri="{FF2B5EF4-FFF2-40B4-BE49-F238E27FC236}">
                <a16:creationId xmlns:a16="http://schemas.microsoft.com/office/drawing/2014/main" id="{237A8A4E-9EC1-DFEA-172F-685BBAF8CEB1}"/>
              </a:ext>
            </a:extLst>
          </p:cNvPr>
          <p:cNvSpPr/>
          <p:nvPr/>
        </p:nvSpPr>
        <p:spPr>
          <a:xfrm rot="13777618">
            <a:off x="6062029" y="1736328"/>
            <a:ext cx="534849" cy="1130255"/>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pic>
        <p:nvPicPr>
          <p:cNvPr id="90" name="Picture 23">
            <a:extLst>
              <a:ext uri="{FF2B5EF4-FFF2-40B4-BE49-F238E27FC236}">
                <a16:creationId xmlns:a16="http://schemas.microsoft.com/office/drawing/2014/main" id="{398C31D9-F815-358E-CC58-6F7A3BC9CB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4741" y="1438802"/>
            <a:ext cx="1897344" cy="529318"/>
          </a:xfrm>
          <a:prstGeom prst="rect">
            <a:avLst/>
          </a:prstGeom>
          <a:ln>
            <a:solidFill>
              <a:schemeClr val="tx1"/>
            </a:solidFill>
          </a:ln>
        </p:spPr>
      </p:pic>
      <p:pic>
        <p:nvPicPr>
          <p:cNvPr id="91" name="Picture 2" descr="■">
            <a:extLst>
              <a:ext uri="{FF2B5EF4-FFF2-40B4-BE49-F238E27FC236}">
                <a16:creationId xmlns:a16="http://schemas.microsoft.com/office/drawing/2014/main" id="{6B78A26E-0063-EE25-8352-23DDCCA324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019960" y="2727681"/>
            <a:ext cx="1299016" cy="1140021"/>
          </a:xfrm>
          <a:prstGeom prst="rect">
            <a:avLst/>
          </a:prstGeom>
          <a:noFill/>
          <a:extLst>
            <a:ext uri="{909E8E84-426E-40DD-AFC4-6F175D3DCCD1}">
              <a14:hiddenFill xmlns:a14="http://schemas.microsoft.com/office/drawing/2010/main">
                <a:solidFill>
                  <a:srgbClr val="FFFFFF"/>
                </a:solidFill>
              </a14:hiddenFill>
            </a:ext>
          </a:extLst>
        </p:spPr>
      </p:pic>
      <p:sp>
        <p:nvSpPr>
          <p:cNvPr id="92" name="右矢印 90">
            <a:extLst>
              <a:ext uri="{FF2B5EF4-FFF2-40B4-BE49-F238E27FC236}">
                <a16:creationId xmlns:a16="http://schemas.microsoft.com/office/drawing/2014/main" id="{E7C5BE5D-69B8-B011-AFFD-0E3F63258B0E}"/>
              </a:ext>
            </a:extLst>
          </p:cNvPr>
          <p:cNvSpPr/>
          <p:nvPr/>
        </p:nvSpPr>
        <p:spPr>
          <a:xfrm rot="16200000">
            <a:off x="7344125" y="2202832"/>
            <a:ext cx="583783" cy="3568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3" name="右矢印 90">
            <a:extLst>
              <a:ext uri="{FF2B5EF4-FFF2-40B4-BE49-F238E27FC236}">
                <a16:creationId xmlns:a16="http://schemas.microsoft.com/office/drawing/2014/main" id="{CAA98A2F-4B48-318F-7B34-55C19FC18306}"/>
              </a:ext>
            </a:extLst>
          </p:cNvPr>
          <p:cNvSpPr/>
          <p:nvPr/>
        </p:nvSpPr>
        <p:spPr>
          <a:xfrm rot="10800000">
            <a:off x="6105224" y="2903613"/>
            <a:ext cx="718833" cy="396498"/>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4" name="テキスト ボックス 93">
            <a:extLst>
              <a:ext uri="{FF2B5EF4-FFF2-40B4-BE49-F238E27FC236}">
                <a16:creationId xmlns:a16="http://schemas.microsoft.com/office/drawing/2014/main" id="{7BF7AB0A-6CE2-4F66-9711-CB4FB205DB79}"/>
              </a:ext>
            </a:extLst>
          </p:cNvPr>
          <p:cNvSpPr txBox="1"/>
          <p:nvPr/>
        </p:nvSpPr>
        <p:spPr>
          <a:xfrm>
            <a:off x="6552626" y="2462725"/>
            <a:ext cx="800219"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①検索</a:t>
            </a:r>
          </a:p>
        </p:txBody>
      </p:sp>
      <p:sp>
        <p:nvSpPr>
          <p:cNvPr id="96" name="右矢印 90">
            <a:extLst>
              <a:ext uri="{FF2B5EF4-FFF2-40B4-BE49-F238E27FC236}">
                <a16:creationId xmlns:a16="http://schemas.microsoft.com/office/drawing/2014/main" id="{3690B65F-57B8-F7F1-79A2-70B7B7EABB46}"/>
              </a:ext>
            </a:extLst>
          </p:cNvPr>
          <p:cNvSpPr/>
          <p:nvPr/>
        </p:nvSpPr>
        <p:spPr>
          <a:xfrm rot="8331444">
            <a:off x="6182515" y="3953969"/>
            <a:ext cx="912738" cy="379307"/>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7" name="テキスト ボックス 96">
            <a:extLst>
              <a:ext uri="{FF2B5EF4-FFF2-40B4-BE49-F238E27FC236}">
                <a16:creationId xmlns:a16="http://schemas.microsoft.com/office/drawing/2014/main" id="{59EADD8F-EAB1-0546-D31F-56A075F6C216}"/>
              </a:ext>
            </a:extLst>
          </p:cNvPr>
          <p:cNvSpPr txBox="1"/>
          <p:nvPr/>
        </p:nvSpPr>
        <p:spPr>
          <a:xfrm>
            <a:off x="5838237" y="3647340"/>
            <a:ext cx="1005403" cy="58477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②データ</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入手</a:t>
            </a:r>
          </a:p>
        </p:txBody>
      </p:sp>
      <p:sp>
        <p:nvSpPr>
          <p:cNvPr id="43" name="右矢印 90">
            <a:extLst>
              <a:ext uri="{FF2B5EF4-FFF2-40B4-BE49-F238E27FC236}">
                <a16:creationId xmlns:a16="http://schemas.microsoft.com/office/drawing/2014/main" id="{86098A9D-D051-B0AE-C5AC-E3B5467A95F6}"/>
              </a:ext>
            </a:extLst>
          </p:cNvPr>
          <p:cNvSpPr/>
          <p:nvPr/>
        </p:nvSpPr>
        <p:spPr>
          <a:xfrm rot="5400000">
            <a:off x="7345739" y="4006872"/>
            <a:ext cx="580554" cy="43074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8601B685-A7C8-C0E5-ADA3-5ED6C0B2A9F5}"/>
              </a:ext>
            </a:extLst>
          </p:cNvPr>
          <p:cNvSpPr txBox="1"/>
          <p:nvPr/>
        </p:nvSpPr>
        <p:spPr>
          <a:xfrm>
            <a:off x="7693293" y="3913970"/>
            <a:ext cx="1005403" cy="58477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③データ</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分析</a:t>
            </a:r>
          </a:p>
        </p:txBody>
      </p:sp>
      <p:pic>
        <p:nvPicPr>
          <p:cNvPr id="45" name="Picture 6" descr="真剣な会議のイラスト（男性）">
            <a:extLst>
              <a:ext uri="{FF2B5EF4-FFF2-40B4-BE49-F238E27FC236}">
                <a16:creationId xmlns:a16="http://schemas.microsoft.com/office/drawing/2014/main" id="{3D6DA44B-AC00-C04D-E1AA-6217EA562C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991" y="2677935"/>
            <a:ext cx="1483827" cy="1483827"/>
          </a:xfrm>
          <a:prstGeom prst="rect">
            <a:avLst/>
          </a:prstGeom>
          <a:noFill/>
          <a:extLst>
            <a:ext uri="{909E8E84-426E-40DD-AFC4-6F175D3DCCD1}">
              <a14:hiddenFill xmlns:a14="http://schemas.microsoft.com/office/drawing/2010/main">
                <a:solidFill>
                  <a:srgbClr val="FFFFFF"/>
                </a:solidFill>
              </a14:hiddenFill>
            </a:ext>
          </a:extLst>
        </p:spPr>
      </p:pic>
      <p:sp>
        <p:nvSpPr>
          <p:cNvPr id="46" name="右矢印 90">
            <a:extLst>
              <a:ext uri="{FF2B5EF4-FFF2-40B4-BE49-F238E27FC236}">
                <a16:creationId xmlns:a16="http://schemas.microsoft.com/office/drawing/2014/main" id="{F1CBABBC-967F-1B9F-AD50-76A829938450}"/>
              </a:ext>
            </a:extLst>
          </p:cNvPr>
          <p:cNvSpPr/>
          <p:nvPr/>
        </p:nvSpPr>
        <p:spPr>
          <a:xfrm rot="2653998">
            <a:off x="1245587" y="4132455"/>
            <a:ext cx="656791" cy="534028"/>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0F8C63AE-6FBC-959B-858D-9B687C3000C4}"/>
              </a:ext>
            </a:extLst>
          </p:cNvPr>
          <p:cNvSpPr txBox="1"/>
          <p:nvPr/>
        </p:nvSpPr>
        <p:spPr>
          <a:xfrm>
            <a:off x="676717" y="4340495"/>
            <a:ext cx="800219" cy="584775"/>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データ</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提供</a:t>
            </a:r>
            <a:endParaRPr kumimoji="1" lang="ja-JP" altLang="en-US" sz="1600" dirty="0">
              <a:latin typeface="メイリオ" panose="020B0604030504040204" pitchFamily="50" charset="-128"/>
              <a:ea typeface="メイリオ" panose="020B0604030504040204" pitchFamily="50" charset="-128"/>
            </a:endParaRPr>
          </a:p>
        </p:txBody>
      </p:sp>
      <p:pic>
        <p:nvPicPr>
          <p:cNvPr id="50" name="図 49">
            <a:extLst>
              <a:ext uri="{FF2B5EF4-FFF2-40B4-BE49-F238E27FC236}">
                <a16:creationId xmlns:a16="http://schemas.microsoft.com/office/drawing/2014/main" id="{B557F493-2B29-40CE-480E-E63B36744FF2}"/>
              </a:ext>
            </a:extLst>
          </p:cNvPr>
          <p:cNvPicPr>
            <a:picLocks noChangeAspect="1"/>
          </p:cNvPicPr>
          <p:nvPr/>
        </p:nvPicPr>
        <p:blipFill>
          <a:blip r:embed="rId8"/>
          <a:stretch>
            <a:fillRect/>
          </a:stretch>
        </p:blipFill>
        <p:spPr>
          <a:xfrm>
            <a:off x="2560870" y="1714887"/>
            <a:ext cx="2669086" cy="1707912"/>
          </a:xfrm>
          <a:prstGeom prst="rect">
            <a:avLst/>
          </a:prstGeom>
        </p:spPr>
      </p:pic>
      <p:pic>
        <p:nvPicPr>
          <p:cNvPr id="6" name="Picture 26">
            <a:extLst>
              <a:ext uri="{FF2B5EF4-FFF2-40B4-BE49-F238E27FC236}">
                <a16:creationId xmlns:a16="http://schemas.microsoft.com/office/drawing/2014/main" id="{D5B289CF-BC57-CAA6-26BF-5EF537E04C94}"/>
              </a:ext>
            </a:extLst>
          </p:cNvPr>
          <p:cNvPicPr>
            <a:picLocks noChangeAspect="1"/>
          </p:cNvPicPr>
          <p:nvPr/>
        </p:nvPicPr>
        <p:blipFill>
          <a:blip r:embed="rId9"/>
          <a:stretch>
            <a:fillRect/>
          </a:stretch>
        </p:blipFill>
        <p:spPr>
          <a:xfrm>
            <a:off x="2975678" y="4117558"/>
            <a:ext cx="906819" cy="321664"/>
          </a:xfrm>
          <a:prstGeom prst="rect">
            <a:avLst/>
          </a:prstGeom>
        </p:spPr>
      </p:pic>
      <p:pic>
        <p:nvPicPr>
          <p:cNvPr id="8" name="図 7">
            <a:extLst>
              <a:ext uri="{FF2B5EF4-FFF2-40B4-BE49-F238E27FC236}">
                <a16:creationId xmlns:a16="http://schemas.microsoft.com/office/drawing/2014/main" id="{60ABACF1-DADC-DF5D-EFC5-DEBE14E25EB7}"/>
              </a:ext>
            </a:extLst>
          </p:cNvPr>
          <p:cNvPicPr>
            <a:picLocks noChangeAspect="1"/>
          </p:cNvPicPr>
          <p:nvPr/>
        </p:nvPicPr>
        <p:blipFill>
          <a:blip r:embed="rId10"/>
          <a:stretch>
            <a:fillRect/>
          </a:stretch>
        </p:blipFill>
        <p:spPr>
          <a:xfrm>
            <a:off x="566705" y="1451777"/>
            <a:ext cx="822764" cy="1153136"/>
          </a:xfrm>
          <a:prstGeom prst="rect">
            <a:avLst/>
          </a:prstGeom>
          <a:ln>
            <a:solidFill>
              <a:schemeClr val="accent1">
                <a:shade val="15000"/>
              </a:schemeClr>
            </a:solidFill>
          </a:ln>
        </p:spPr>
      </p:pic>
      <p:sp>
        <p:nvSpPr>
          <p:cNvPr id="9" name="テキスト ボックス 8">
            <a:extLst>
              <a:ext uri="{FF2B5EF4-FFF2-40B4-BE49-F238E27FC236}">
                <a16:creationId xmlns:a16="http://schemas.microsoft.com/office/drawing/2014/main" id="{57A251A0-CE87-1453-8FB2-12D651EFAC1B}"/>
              </a:ext>
            </a:extLst>
          </p:cNvPr>
          <p:cNvSpPr txBox="1"/>
          <p:nvPr/>
        </p:nvSpPr>
        <p:spPr>
          <a:xfrm>
            <a:off x="347145" y="1191250"/>
            <a:ext cx="1261884" cy="307777"/>
          </a:xfrm>
          <a:prstGeom prst="rect">
            <a:avLst/>
          </a:prstGeom>
          <a:noFill/>
        </p:spPr>
        <p:txBody>
          <a:bodyPr wrap="none" rtlCol="0">
            <a:spAutoFit/>
          </a:bodyPr>
          <a:lstStyle/>
          <a:p>
            <a:r>
              <a:rPr kumimoji="1" lang="ja-JP" altLang="en-US" sz="1400" dirty="0"/>
              <a:t>ガイドライン</a:t>
            </a:r>
          </a:p>
        </p:txBody>
      </p:sp>
    </p:spTree>
    <p:extLst>
      <p:ext uri="{BB962C8B-B14F-4D97-AF65-F5344CB8AC3E}">
        <p14:creationId xmlns:p14="http://schemas.microsoft.com/office/powerpoint/2010/main" val="378926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53272FD6-C68E-BF27-ADEA-C6DFF893EE6E}"/>
              </a:ext>
            </a:extLst>
          </p:cNvPr>
          <p:cNvPicPr>
            <a:picLocks noGrp="1" noChangeAspect="1"/>
          </p:cNvPicPr>
          <p:nvPr>
            <p:ph sz="half" idx="10"/>
          </p:nvPr>
        </p:nvPicPr>
        <p:blipFill>
          <a:blip r:embed="rId2"/>
          <a:stretch>
            <a:fillRect/>
          </a:stretch>
        </p:blipFill>
        <p:spPr>
          <a:xfrm>
            <a:off x="594000" y="1477091"/>
            <a:ext cx="7937500" cy="662051"/>
          </a:xfrm>
        </p:spPr>
      </p:pic>
      <p:sp>
        <p:nvSpPr>
          <p:cNvPr id="3" name="スライド番号プレースホルダー 2">
            <a:extLst>
              <a:ext uri="{FF2B5EF4-FFF2-40B4-BE49-F238E27FC236}">
                <a16:creationId xmlns:a16="http://schemas.microsoft.com/office/drawing/2014/main" id="{4F89C818-20E0-8CB2-DAE1-9F53F8E62366}"/>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27</a:t>
            </a:fld>
            <a:endParaRPr lang="en-US" altLang="ja-JP" dirty="0">
              <a:solidFill>
                <a:prstClr val="black"/>
              </a:solidFill>
            </a:endParaRPr>
          </a:p>
        </p:txBody>
      </p:sp>
      <p:sp>
        <p:nvSpPr>
          <p:cNvPr id="4" name="タイトル 3">
            <a:extLst>
              <a:ext uri="{FF2B5EF4-FFF2-40B4-BE49-F238E27FC236}">
                <a16:creationId xmlns:a16="http://schemas.microsoft.com/office/drawing/2014/main" id="{79C35F62-877B-60B6-50A7-15CE8D9F71B3}"/>
              </a:ext>
            </a:extLst>
          </p:cNvPr>
          <p:cNvSpPr>
            <a:spLocks noGrp="1"/>
          </p:cNvSpPr>
          <p:nvPr>
            <p:ph type="title"/>
          </p:nvPr>
        </p:nvSpPr>
        <p:spPr/>
        <p:txBody>
          <a:bodyPr>
            <a:normAutofit/>
          </a:bodyPr>
          <a:lstStyle/>
          <a:p>
            <a:r>
              <a:rPr kumimoji="1" lang="en-US" altLang="ja-JP" dirty="0"/>
              <a:t> </a:t>
            </a:r>
            <a:endParaRPr kumimoji="1" lang="ja-JP" altLang="en-US" dirty="0"/>
          </a:p>
        </p:txBody>
      </p:sp>
      <p:sp>
        <p:nvSpPr>
          <p:cNvPr id="5" name="タイトル 3">
            <a:extLst>
              <a:ext uri="{FF2B5EF4-FFF2-40B4-BE49-F238E27FC236}">
                <a16:creationId xmlns:a16="http://schemas.microsoft.com/office/drawing/2014/main" id="{48C2874B-E4A4-8E1D-EAB0-702CFA78BDF3}"/>
              </a:ext>
            </a:extLst>
          </p:cNvPr>
          <p:cNvSpPr txBox="1">
            <a:spLocks/>
          </p:cNvSpPr>
          <p:nvPr/>
        </p:nvSpPr>
        <p:spPr>
          <a:xfrm>
            <a:off x="648000" y="450090"/>
            <a:ext cx="7938000" cy="719820"/>
          </a:xfrm>
          <a:prstGeom prst="rect">
            <a:avLst/>
          </a:prstGeom>
        </p:spPr>
        <p:txBody>
          <a:bodyPr vert="horz" lIns="91440" tIns="45720" rIns="91440" bIns="45720" rtlCol="0" anchor="ctr">
            <a:normAutofit fontScale="82500" lnSpcReduction="20000"/>
          </a:bodyPr>
          <a:lstStyle>
            <a:lvl1pPr algn="l" defTabSz="514350" rtl="0" eaLnBrk="1" latinLnBrk="0" hangingPunct="1">
              <a:lnSpc>
                <a:spcPct val="100000"/>
              </a:lnSpc>
              <a:spcBef>
                <a:spcPct val="0"/>
              </a:spcBef>
              <a:buNone/>
              <a:defRPr kumimoji="1" sz="2700" b="1" kern="1200" baseline="0">
                <a:solidFill>
                  <a:srgbClr val="555353"/>
                </a:solidFill>
                <a:latin typeface="+mj-lt"/>
                <a:ea typeface="+mj-ea"/>
                <a:cs typeface="+mj-cs"/>
              </a:defRPr>
            </a:lvl1pPr>
          </a:lstStyle>
          <a:p>
            <a:r>
              <a:rPr lang="ja-JP" altLang="en-US" sz="3200" b="1" dirty="0">
                <a:solidFill>
                  <a:schemeClr val="accent1">
                    <a:lumMod val="75000"/>
                  </a:schemeClr>
                </a:solidFill>
              </a:rPr>
              <a:t>①データ検索環境</a:t>
            </a:r>
            <a:br>
              <a:rPr lang="en-US" altLang="ja-JP" sz="3200" dirty="0"/>
            </a:br>
            <a:r>
              <a:rPr lang="ja-JP" altLang="en-US" sz="2800" dirty="0"/>
              <a:t>　ー人社データカタログ</a:t>
            </a:r>
            <a:r>
              <a:rPr lang="en-US" altLang="ja-JP" sz="2800" dirty="0"/>
              <a:t>JDCat</a:t>
            </a:r>
            <a:endParaRPr lang="ja-JP" altLang="en-US" dirty="0"/>
          </a:p>
        </p:txBody>
      </p:sp>
      <p:pic>
        <p:nvPicPr>
          <p:cNvPr id="11" name="図 10">
            <a:extLst>
              <a:ext uri="{FF2B5EF4-FFF2-40B4-BE49-F238E27FC236}">
                <a16:creationId xmlns:a16="http://schemas.microsoft.com/office/drawing/2014/main" id="{BA02DC50-DE79-E2C5-6D85-8D00E0F6953E}"/>
              </a:ext>
            </a:extLst>
          </p:cNvPr>
          <p:cNvPicPr>
            <a:picLocks noChangeAspect="1"/>
          </p:cNvPicPr>
          <p:nvPr/>
        </p:nvPicPr>
        <p:blipFill rotWithShape="1">
          <a:blip r:embed="rId3"/>
          <a:srcRect b="6956"/>
          <a:stretch/>
        </p:blipFill>
        <p:spPr>
          <a:xfrm>
            <a:off x="522514" y="2139142"/>
            <a:ext cx="8008986" cy="4718857"/>
          </a:xfrm>
          <a:prstGeom prst="rect">
            <a:avLst/>
          </a:prstGeom>
        </p:spPr>
      </p:pic>
      <p:sp>
        <p:nvSpPr>
          <p:cNvPr id="12" name="テキスト ボックス 11">
            <a:extLst>
              <a:ext uri="{FF2B5EF4-FFF2-40B4-BE49-F238E27FC236}">
                <a16:creationId xmlns:a16="http://schemas.microsoft.com/office/drawing/2014/main" id="{E427782E-2B27-4C5E-0DD0-641B91BE50E2}"/>
              </a:ext>
            </a:extLst>
          </p:cNvPr>
          <p:cNvSpPr txBox="1"/>
          <p:nvPr/>
        </p:nvSpPr>
        <p:spPr>
          <a:xfrm>
            <a:off x="5932636" y="6488667"/>
            <a:ext cx="2923364" cy="369332"/>
          </a:xfrm>
          <a:prstGeom prst="rect">
            <a:avLst/>
          </a:prstGeom>
          <a:noFill/>
        </p:spPr>
        <p:txBody>
          <a:bodyPr wrap="none" rtlCol="0">
            <a:spAutoFit/>
          </a:bodyPr>
          <a:lstStyle/>
          <a:p>
            <a:r>
              <a:rPr kumimoji="1" lang="en-US" altLang="ja-JP" dirty="0"/>
              <a:t>https://jdcat.jsps.go.jp/</a:t>
            </a:r>
            <a:endParaRPr kumimoji="1" lang="ja-JP" altLang="en-US" dirty="0"/>
          </a:p>
        </p:txBody>
      </p:sp>
      <p:pic>
        <p:nvPicPr>
          <p:cNvPr id="14" name="図 13" descr="QR コード&#10;&#10;自動的に生成された説明">
            <a:extLst>
              <a:ext uri="{FF2B5EF4-FFF2-40B4-BE49-F238E27FC236}">
                <a16:creationId xmlns:a16="http://schemas.microsoft.com/office/drawing/2014/main" id="{0BCB6024-65A5-252C-7037-43D8E9E00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5000" y="1823223"/>
            <a:ext cx="1137410" cy="1137410"/>
          </a:xfrm>
          <a:prstGeom prst="rect">
            <a:avLst/>
          </a:prstGeom>
          <a:ln w="25400">
            <a:solidFill>
              <a:schemeClr val="tx1">
                <a:lumMod val="50000"/>
                <a:lumOff val="50000"/>
              </a:schemeClr>
            </a:solidFill>
          </a:ln>
        </p:spPr>
      </p:pic>
      <p:sp>
        <p:nvSpPr>
          <p:cNvPr id="15" name="正方形/長方形 14">
            <a:extLst>
              <a:ext uri="{FF2B5EF4-FFF2-40B4-BE49-F238E27FC236}">
                <a16:creationId xmlns:a16="http://schemas.microsoft.com/office/drawing/2014/main" id="{2B462BC9-57E2-3E69-BBED-19540312B688}"/>
              </a:ext>
            </a:extLst>
          </p:cNvPr>
          <p:cNvSpPr/>
          <p:nvPr/>
        </p:nvSpPr>
        <p:spPr>
          <a:xfrm>
            <a:off x="288000" y="5854728"/>
            <a:ext cx="4005944" cy="818605"/>
          </a:xfrm>
          <a:prstGeom prst="rect">
            <a:avLst/>
          </a:prstGeom>
          <a:solidFill>
            <a:srgbClr val="FBE5D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前事業の</a:t>
            </a:r>
            <a:r>
              <a:rPr lang="en-US" altLang="ja-JP" dirty="0">
                <a:solidFill>
                  <a:schemeClr val="tx1"/>
                </a:solidFill>
              </a:rPr>
              <a:t>5</a:t>
            </a:r>
            <a:r>
              <a:rPr lang="ja-JP" altLang="en-US" dirty="0">
                <a:solidFill>
                  <a:schemeClr val="tx1"/>
                </a:solidFill>
              </a:rPr>
              <a:t>拠点機関が整備した</a:t>
            </a:r>
            <a:endParaRPr lang="en-US" altLang="ja-JP" dirty="0">
              <a:solidFill>
                <a:schemeClr val="tx1"/>
              </a:solidFill>
            </a:endParaRPr>
          </a:p>
          <a:p>
            <a:pPr algn="ctr"/>
            <a:r>
              <a:rPr lang="en-US" altLang="ja-JP" dirty="0">
                <a:solidFill>
                  <a:schemeClr val="tx1"/>
                </a:solidFill>
              </a:rPr>
              <a:t>36841</a:t>
            </a:r>
            <a:r>
              <a:rPr lang="ja-JP" altLang="en-US" dirty="0">
                <a:solidFill>
                  <a:schemeClr val="tx1"/>
                </a:solidFill>
              </a:rPr>
              <a:t>件の研究データ情報を登録</a:t>
            </a:r>
            <a:endParaRPr kumimoji="1" lang="ja-JP" altLang="en-US" dirty="0">
              <a:solidFill>
                <a:schemeClr val="tx1"/>
              </a:solidFill>
            </a:endParaRPr>
          </a:p>
        </p:txBody>
      </p:sp>
    </p:spTree>
    <p:extLst>
      <p:ext uri="{BB962C8B-B14F-4D97-AF65-F5344CB8AC3E}">
        <p14:creationId xmlns:p14="http://schemas.microsoft.com/office/powerpoint/2010/main" val="363490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A79894-B9DE-6AF6-4761-5D928F453563}"/>
              </a:ext>
            </a:extLst>
          </p:cNvPr>
          <p:cNvSpPr>
            <a:spLocks noGrp="1"/>
          </p:cNvSpPr>
          <p:nvPr>
            <p:ph type="title"/>
          </p:nvPr>
        </p:nvSpPr>
        <p:spPr>
          <a:xfrm>
            <a:off x="612000" y="359999"/>
            <a:ext cx="7920000" cy="887655"/>
          </a:xfrm>
        </p:spPr>
        <p:txBody>
          <a:bodyPr anchor="t">
            <a:normAutofit fontScale="90000"/>
          </a:bodyPr>
          <a:lstStyle/>
          <a:p>
            <a:r>
              <a:rPr lang="ja-JP" altLang="en-US" sz="3600" b="1" dirty="0">
                <a:solidFill>
                  <a:schemeClr val="accent1">
                    <a:lumMod val="75000"/>
                  </a:schemeClr>
                </a:solidFill>
                <a:latin typeface="メイリオ" panose="020B0604030504040204" pitchFamily="50" charset="-128"/>
                <a:ea typeface="メイリオ" panose="020B0604030504040204" pitchFamily="50" charset="-128"/>
              </a:rPr>
              <a:t>②プログラムを分析できる環境</a:t>
            </a:r>
            <a:br>
              <a:rPr kumimoji="1" lang="en-US" altLang="ja-JP" sz="3600" dirty="0">
                <a:latin typeface="メイリオ" panose="020B0604030504040204" pitchFamily="50" charset="-128"/>
                <a:ea typeface="メイリオ" panose="020B0604030504040204" pitchFamily="50" charset="-128"/>
              </a:rPr>
            </a:br>
            <a:r>
              <a:rPr kumimoji="1" lang="ja-JP" altLang="en-US" sz="2700" dirty="0">
                <a:latin typeface="メイリオ" panose="020B0604030504040204" pitchFamily="50" charset="-128"/>
                <a:ea typeface="メイリオ" panose="020B0604030504040204" pitchFamily="50" charset="-128"/>
              </a:rPr>
              <a:t>　　ー</a:t>
            </a:r>
            <a:r>
              <a:rPr kumimoji="1" lang="en-US" altLang="ja-JP" sz="2700" dirty="0">
                <a:latin typeface="メイリオ" panose="020B0604030504040204" pitchFamily="50" charset="-128"/>
                <a:ea typeface="メイリオ" panose="020B0604030504040204" pitchFamily="50" charset="-128"/>
              </a:rPr>
              <a:t>JDCat</a:t>
            </a:r>
            <a:r>
              <a:rPr kumimoji="1" lang="ja-JP" altLang="en-US" sz="2700" dirty="0">
                <a:latin typeface="メイリオ" panose="020B0604030504040204" pitchFamily="50" charset="-128"/>
                <a:ea typeface="メイリオ" panose="020B0604030504040204" pitchFamily="50" charset="-128"/>
              </a:rPr>
              <a:t>分析ツール</a:t>
            </a:r>
            <a:endParaRPr kumimoji="1" lang="ja-JP" altLang="en-US" sz="2700" dirty="0"/>
          </a:p>
        </p:txBody>
      </p:sp>
      <p:sp>
        <p:nvSpPr>
          <p:cNvPr id="3" name="コンテンツ プレースホルダー 2">
            <a:extLst>
              <a:ext uri="{FF2B5EF4-FFF2-40B4-BE49-F238E27FC236}">
                <a16:creationId xmlns:a16="http://schemas.microsoft.com/office/drawing/2014/main" id="{ED89E916-86CA-7BDD-A593-17E3F3C07784}"/>
              </a:ext>
            </a:extLst>
          </p:cNvPr>
          <p:cNvSpPr>
            <a:spLocks noGrp="1"/>
          </p:cNvSpPr>
          <p:nvPr>
            <p:ph idx="1"/>
          </p:nvPr>
        </p:nvSpPr>
        <p:spPr/>
        <p:txBody>
          <a:bodyPr>
            <a:normAutofit/>
          </a:bodyPr>
          <a:lstStyle/>
          <a:p>
            <a:r>
              <a:rPr kumimoji="1" lang="en-US" altLang="ja-JP" sz="2400" dirty="0"/>
              <a:t>R</a:t>
            </a:r>
            <a:r>
              <a:rPr kumimoji="1" lang="ja-JP" altLang="en-US" sz="2400" dirty="0"/>
              <a:t>や</a:t>
            </a:r>
            <a:r>
              <a:rPr kumimoji="1" lang="en-US" altLang="ja-JP" sz="2400" dirty="0"/>
              <a:t>Python</a:t>
            </a:r>
            <a:r>
              <a:rPr kumimoji="1" lang="ja-JP" altLang="en-US" sz="2400" dirty="0"/>
              <a:t>で任意のプログラムが書ける分析環境</a:t>
            </a:r>
            <a:endParaRPr kumimoji="1" lang="en-US" altLang="ja-JP" sz="2400" dirty="0"/>
          </a:p>
          <a:p>
            <a:pPr lvl="1"/>
            <a:r>
              <a:rPr kumimoji="1" lang="ja-JP" altLang="en-US" sz="2000" dirty="0"/>
              <a:t>現在、</a:t>
            </a:r>
            <a:r>
              <a:rPr kumimoji="1" lang="en-US" altLang="ja-JP" sz="2000" dirty="0"/>
              <a:t>Jupyter Notebook, </a:t>
            </a:r>
            <a:r>
              <a:rPr kumimoji="1" lang="en-US" altLang="ja-JP" sz="2000" dirty="0" err="1"/>
              <a:t>JupyterLab</a:t>
            </a:r>
            <a:r>
              <a:rPr kumimoji="1" lang="en-US" altLang="ja-JP" sz="2000" dirty="0"/>
              <a:t>, RStudio </a:t>
            </a:r>
            <a:r>
              <a:rPr kumimoji="1" lang="ja-JP" altLang="en-US" sz="2000" dirty="0"/>
              <a:t>が利用可能</a:t>
            </a:r>
            <a:endParaRPr kumimoji="1" lang="en-US" altLang="ja-JP" sz="2000" dirty="0"/>
          </a:p>
          <a:p>
            <a:pPr lvl="1"/>
            <a:r>
              <a:rPr lang="en-US" altLang="ja-JP" sz="2000" dirty="0"/>
              <a:t>JDCat, GitHub</a:t>
            </a:r>
            <a:r>
              <a:rPr lang="ja-JP" altLang="en-US" sz="2000" dirty="0"/>
              <a:t>と連携</a:t>
            </a:r>
            <a:endParaRPr kumimoji="1" lang="en-US" altLang="ja-JP" sz="2000" dirty="0"/>
          </a:p>
          <a:p>
            <a:pPr marL="270272" lvl="1" indent="0">
              <a:buNone/>
            </a:pPr>
            <a:endParaRPr kumimoji="1" lang="en-US" altLang="ja-JP" sz="2000" dirty="0"/>
          </a:p>
          <a:p>
            <a:r>
              <a:rPr kumimoji="1" lang="ja-JP" altLang="en-US" sz="2400" dirty="0"/>
              <a:t>「学認」または</a:t>
            </a:r>
            <a:r>
              <a:rPr kumimoji="1" lang="en-US" altLang="ja-JP" sz="2400" dirty="0"/>
              <a:t>Orthros</a:t>
            </a:r>
            <a:r>
              <a:rPr kumimoji="1" lang="ja-JP" altLang="en-US" sz="2400" dirty="0"/>
              <a:t>アカウントによる認証</a:t>
            </a:r>
            <a:endParaRPr kumimoji="1" lang="en-US" altLang="ja-JP" sz="2400" dirty="0"/>
          </a:p>
          <a:p>
            <a:pPr lvl="1"/>
            <a:r>
              <a:rPr lang="en-US" altLang="ja-JP" sz="2000" dirty="0"/>
              <a:t>a</a:t>
            </a:r>
            <a:r>
              <a:rPr kumimoji="1" lang="en-US" altLang="ja-JP" sz="2000" dirty="0"/>
              <a:t>c.jp, </a:t>
            </a:r>
            <a:r>
              <a:rPr kumimoji="1" lang="ja-JP" altLang="en-US" sz="2000" dirty="0"/>
              <a:t>または</a:t>
            </a:r>
            <a:r>
              <a:rPr kumimoji="1" lang="en-US" altLang="ja-JP" sz="2000" dirty="0"/>
              <a:t>gov.jp</a:t>
            </a:r>
            <a:r>
              <a:rPr kumimoji="1" lang="ja-JP" altLang="en-US" sz="2000" dirty="0"/>
              <a:t>のメールアドレス所持者は</a:t>
            </a:r>
            <a:r>
              <a:rPr lang="ja-JP" altLang="en-US" sz="2000" dirty="0"/>
              <a:t>利用可能</a:t>
            </a:r>
            <a:endParaRPr kumimoji="1" lang="en-US" altLang="ja-JP" sz="2000" dirty="0"/>
          </a:p>
          <a:p>
            <a:pPr lvl="1"/>
            <a:r>
              <a:rPr kumimoji="1" lang="ja-JP" altLang="en-US" sz="2000" dirty="0"/>
              <a:t>最大</a:t>
            </a:r>
            <a:r>
              <a:rPr kumimoji="1" lang="en-US" altLang="ja-JP" sz="2000" dirty="0"/>
              <a:t>10</a:t>
            </a:r>
            <a:r>
              <a:rPr kumimoji="1" lang="ja-JP" altLang="en-US" sz="2000" dirty="0"/>
              <a:t>つの分析環境を</a:t>
            </a:r>
            <a:r>
              <a:rPr kumimoji="1" lang="en-US" altLang="ja-JP" sz="2000" dirty="0"/>
              <a:t>NII</a:t>
            </a:r>
            <a:r>
              <a:rPr kumimoji="1" lang="ja-JP" altLang="en-US" sz="2000" dirty="0"/>
              <a:t>のクラウド上に構築可能</a:t>
            </a:r>
            <a:endParaRPr kumimoji="1" lang="en-US" altLang="ja-JP" sz="2000" dirty="0"/>
          </a:p>
          <a:p>
            <a:pPr lvl="1"/>
            <a:r>
              <a:rPr lang="ja-JP" altLang="en-US" sz="2000" dirty="0"/>
              <a:t>構築した分析環境は放置後</a:t>
            </a:r>
            <a:r>
              <a:rPr lang="en-US" altLang="ja-JP" sz="2000" dirty="0"/>
              <a:t>30</a:t>
            </a:r>
            <a:r>
              <a:rPr lang="ja-JP" altLang="en-US" sz="2000" dirty="0"/>
              <a:t>日経過後に削除</a:t>
            </a:r>
            <a:endParaRPr kumimoji="1" lang="en-US" altLang="ja-JP" sz="2000" dirty="0"/>
          </a:p>
          <a:p>
            <a:pPr lvl="1"/>
            <a:endParaRPr kumimoji="1" lang="en-US" altLang="ja-JP" sz="2000" dirty="0"/>
          </a:p>
          <a:p>
            <a:endParaRPr kumimoji="1" lang="en-US" altLang="ja-JP" sz="2400" dirty="0"/>
          </a:p>
        </p:txBody>
      </p:sp>
      <p:sp>
        <p:nvSpPr>
          <p:cNvPr id="4" name="スライド番号プレースホルダー 3">
            <a:extLst>
              <a:ext uri="{FF2B5EF4-FFF2-40B4-BE49-F238E27FC236}">
                <a16:creationId xmlns:a16="http://schemas.microsoft.com/office/drawing/2014/main" id="{49A64D8D-D11B-0BEC-BC81-585D2F1ACFD4}"/>
              </a:ext>
            </a:extLst>
          </p:cNvPr>
          <p:cNvSpPr>
            <a:spLocks noGrp="1"/>
          </p:cNvSpPr>
          <p:nvPr>
            <p:ph type="sldNum" sz="quarter" idx="12"/>
          </p:nvPr>
        </p:nvSpPr>
        <p:spPr bwMode="auto">
          <a:xfrm>
            <a:off x="7076930" y="6623222"/>
            <a:ext cx="2057400" cy="234778"/>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defPPr>
              <a:defRPr lang="ja-JP"/>
            </a:defPPr>
            <a:lvl1pPr marL="0" algn="r" defTabSz="914400" rtl="0" eaLnBrk="1" latinLnBrk="0" hangingPunct="1">
              <a:defRPr kumimoji="1" sz="16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1EFD0C8F-27BC-4081-871F-5E1C2D90E7A6}" type="slidenum">
              <a:rPr lang="ja-JP" altLang="en-US" smtClean="0"/>
              <a:pPr/>
              <a:t>28</a:t>
            </a:fld>
            <a:endParaRPr kumimoji="1" lang="ja-JP" altLang="en-US"/>
          </a:p>
        </p:txBody>
      </p:sp>
      <p:pic>
        <p:nvPicPr>
          <p:cNvPr id="7" name="図 6">
            <a:extLst>
              <a:ext uri="{FF2B5EF4-FFF2-40B4-BE49-F238E27FC236}">
                <a16:creationId xmlns:a16="http://schemas.microsoft.com/office/drawing/2014/main" id="{B76B1D56-C261-3754-B728-C43293405E96}"/>
              </a:ext>
            </a:extLst>
          </p:cNvPr>
          <p:cNvPicPr>
            <a:picLocks noChangeAspect="1"/>
          </p:cNvPicPr>
          <p:nvPr/>
        </p:nvPicPr>
        <p:blipFill>
          <a:blip r:embed="rId2"/>
          <a:stretch>
            <a:fillRect/>
          </a:stretch>
        </p:blipFill>
        <p:spPr>
          <a:xfrm>
            <a:off x="594000" y="4181015"/>
            <a:ext cx="3806590" cy="2238446"/>
          </a:xfrm>
          <a:prstGeom prst="rect">
            <a:avLst/>
          </a:prstGeom>
          <a:solidFill>
            <a:schemeClr val="lt1"/>
          </a:solidFill>
          <a:ln>
            <a:solidFill>
              <a:schemeClr val="tx1"/>
            </a:solidFill>
          </a:ln>
        </p:spPr>
      </p:pic>
      <p:sp>
        <p:nvSpPr>
          <p:cNvPr id="8" name="テキスト ボックス 7">
            <a:extLst>
              <a:ext uri="{FF2B5EF4-FFF2-40B4-BE49-F238E27FC236}">
                <a16:creationId xmlns:a16="http://schemas.microsoft.com/office/drawing/2014/main" id="{D3C0F36B-8C4E-AFE9-D3E9-C764A8B14B6C}"/>
              </a:ext>
            </a:extLst>
          </p:cNvPr>
          <p:cNvSpPr txBox="1"/>
          <p:nvPr/>
        </p:nvSpPr>
        <p:spPr>
          <a:xfrm>
            <a:off x="884513" y="6453944"/>
            <a:ext cx="3225563" cy="369332"/>
          </a:xfrm>
          <a:prstGeom prst="rect">
            <a:avLst/>
          </a:prstGeom>
          <a:noFill/>
        </p:spPr>
        <p:txBody>
          <a:bodyPr wrap="none" rtlCol="0">
            <a:spAutoFit/>
          </a:bodyPr>
          <a:lstStyle/>
          <a:p>
            <a:r>
              <a:rPr kumimoji="1" lang="en-US" altLang="ja-JP" dirty="0"/>
              <a:t>JDCat</a:t>
            </a:r>
            <a:r>
              <a:rPr kumimoji="1" lang="ja-JP" altLang="en-US" dirty="0"/>
              <a:t>分析ツール トップ画面</a:t>
            </a:r>
          </a:p>
        </p:txBody>
      </p:sp>
      <p:pic>
        <p:nvPicPr>
          <p:cNvPr id="10" name="図 9">
            <a:extLst>
              <a:ext uri="{FF2B5EF4-FFF2-40B4-BE49-F238E27FC236}">
                <a16:creationId xmlns:a16="http://schemas.microsoft.com/office/drawing/2014/main" id="{6021027F-6CB6-89F9-320D-92511F8D713E}"/>
              </a:ext>
            </a:extLst>
          </p:cNvPr>
          <p:cNvPicPr>
            <a:picLocks noChangeAspect="1"/>
          </p:cNvPicPr>
          <p:nvPr/>
        </p:nvPicPr>
        <p:blipFill>
          <a:blip r:embed="rId3"/>
          <a:stretch>
            <a:fillRect/>
          </a:stretch>
        </p:blipFill>
        <p:spPr>
          <a:xfrm>
            <a:off x="4743412" y="4181015"/>
            <a:ext cx="3573532" cy="2238446"/>
          </a:xfrm>
          <a:prstGeom prst="rect">
            <a:avLst/>
          </a:prstGeom>
          <a:ln w="15875">
            <a:solidFill>
              <a:schemeClr val="tx1"/>
            </a:solidFill>
          </a:ln>
        </p:spPr>
      </p:pic>
      <p:sp>
        <p:nvSpPr>
          <p:cNvPr id="11" name="テキスト ボックス 10">
            <a:extLst>
              <a:ext uri="{FF2B5EF4-FFF2-40B4-BE49-F238E27FC236}">
                <a16:creationId xmlns:a16="http://schemas.microsoft.com/office/drawing/2014/main" id="{5F55005B-55D8-7CE5-ED94-3B15EF3ABF2B}"/>
              </a:ext>
            </a:extLst>
          </p:cNvPr>
          <p:cNvSpPr txBox="1"/>
          <p:nvPr/>
        </p:nvSpPr>
        <p:spPr>
          <a:xfrm>
            <a:off x="5033924" y="6476323"/>
            <a:ext cx="3225563" cy="369332"/>
          </a:xfrm>
          <a:prstGeom prst="rect">
            <a:avLst/>
          </a:prstGeom>
          <a:noFill/>
        </p:spPr>
        <p:txBody>
          <a:bodyPr wrap="none" rtlCol="0">
            <a:spAutoFit/>
          </a:bodyPr>
          <a:lstStyle/>
          <a:p>
            <a:r>
              <a:rPr kumimoji="1" lang="en-US" altLang="ja-JP" dirty="0"/>
              <a:t>JDCat</a:t>
            </a:r>
            <a:r>
              <a:rPr kumimoji="1" lang="ja-JP" altLang="en-US" dirty="0"/>
              <a:t>分析ツール マニュアル</a:t>
            </a:r>
          </a:p>
        </p:txBody>
      </p:sp>
      <p:pic>
        <p:nvPicPr>
          <p:cNvPr id="13" name="図 12" descr="QR コード&#10;&#10;自動的に生成された説明">
            <a:extLst>
              <a:ext uri="{FF2B5EF4-FFF2-40B4-BE49-F238E27FC236}">
                <a16:creationId xmlns:a16="http://schemas.microsoft.com/office/drawing/2014/main" id="{DF97C050-127F-3E80-B284-44E70F1493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6930" y="5236104"/>
            <a:ext cx="1182557" cy="1182557"/>
          </a:xfrm>
          <a:prstGeom prst="rect">
            <a:avLst/>
          </a:prstGeom>
        </p:spPr>
      </p:pic>
      <p:pic>
        <p:nvPicPr>
          <p:cNvPr id="15" name="図 14" descr="QR コード&#10;&#10;自動的に生成された説明">
            <a:extLst>
              <a:ext uri="{FF2B5EF4-FFF2-40B4-BE49-F238E27FC236}">
                <a16:creationId xmlns:a16="http://schemas.microsoft.com/office/drawing/2014/main" id="{42418543-00DA-9E6A-0F8C-091D5F9883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8032" y="5236104"/>
            <a:ext cx="1182557" cy="1182557"/>
          </a:xfrm>
          <a:prstGeom prst="rect">
            <a:avLst/>
          </a:prstGeom>
        </p:spPr>
      </p:pic>
    </p:spTree>
    <p:extLst>
      <p:ext uri="{BB962C8B-B14F-4D97-AF65-F5344CB8AC3E}">
        <p14:creationId xmlns:p14="http://schemas.microsoft.com/office/powerpoint/2010/main" val="15142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13FB0A2-CB1C-4A49-1D4E-38DEC2C0FCB8}"/>
              </a:ext>
            </a:extLst>
          </p:cNvPr>
          <p:cNvPicPr>
            <a:picLocks noChangeAspect="1"/>
          </p:cNvPicPr>
          <p:nvPr/>
        </p:nvPicPr>
        <p:blipFill rotWithShape="1">
          <a:blip r:embed="rId2"/>
          <a:srcRect t="31108"/>
          <a:stretch/>
        </p:blipFill>
        <p:spPr>
          <a:xfrm>
            <a:off x="380552" y="1818119"/>
            <a:ext cx="4095655" cy="3049351"/>
          </a:xfrm>
          <a:prstGeom prst="rect">
            <a:avLst/>
          </a:prstGeom>
        </p:spPr>
      </p:pic>
      <p:sp>
        <p:nvSpPr>
          <p:cNvPr id="2" name="タイトル 1">
            <a:extLst>
              <a:ext uri="{FF2B5EF4-FFF2-40B4-BE49-F238E27FC236}">
                <a16:creationId xmlns:a16="http://schemas.microsoft.com/office/drawing/2014/main" id="{F172C0FD-3AC5-4968-B346-FF0B6291E244}"/>
              </a:ext>
            </a:extLst>
          </p:cNvPr>
          <p:cNvSpPr>
            <a:spLocks noGrp="1"/>
          </p:cNvSpPr>
          <p:nvPr>
            <p:ph type="title"/>
          </p:nvPr>
        </p:nvSpPr>
        <p:spPr/>
        <p:txBody>
          <a:bodyPr/>
          <a:lstStyle/>
          <a:p>
            <a:r>
              <a:rPr kumimoji="1" lang="en-US" altLang="ja-JP" dirty="0"/>
              <a:t>JDCat</a:t>
            </a:r>
            <a:r>
              <a:rPr kumimoji="1" lang="ja-JP" altLang="en-US" dirty="0"/>
              <a:t>分析ツールの活用</a:t>
            </a:r>
          </a:p>
        </p:txBody>
      </p:sp>
      <p:sp>
        <p:nvSpPr>
          <p:cNvPr id="4" name="スライド番号プレースホルダー 3">
            <a:extLst>
              <a:ext uri="{FF2B5EF4-FFF2-40B4-BE49-F238E27FC236}">
                <a16:creationId xmlns:a16="http://schemas.microsoft.com/office/drawing/2014/main" id="{819302DA-7424-DA09-5745-4EFC8A472C91}"/>
              </a:ext>
            </a:extLst>
          </p:cNvPr>
          <p:cNvSpPr>
            <a:spLocks noGrp="1"/>
          </p:cNvSpPr>
          <p:nvPr>
            <p:ph type="sldNum" sz="quarter" idx="12"/>
          </p:nvPr>
        </p:nvSpPr>
        <p:spPr bwMode="auto">
          <a:xfrm>
            <a:off x="7076930" y="6623222"/>
            <a:ext cx="2057400" cy="234778"/>
          </a:xfrm>
          <a:prstGeom prst="rect">
            <a:avLst/>
          </a:prstGeom>
          <a:noFill/>
          <a:ln w="9525">
            <a:noFill/>
            <a:miter lim="800000"/>
            <a:headEnd/>
            <a:tailEnd/>
          </a:ln>
          <a:effectLst/>
        </p:spPr>
        <p:txBody>
          <a:bodyPr vert="horz" wrap="square" lIns="36000" tIns="36000" rIns="36000" bIns="36000" numCol="1" anchor="t" anchorCtr="0" compatLnSpc="1">
            <a:prstTxWarp prst="textNoShape">
              <a:avLst/>
            </a:prstTxWarp>
          </a:bodyPr>
          <a:lstStyle>
            <a:defPPr>
              <a:defRPr lang="ja-JP"/>
            </a:defPPr>
            <a:lvl1pPr marL="0" algn="r" defTabSz="914400" rtl="0" eaLnBrk="1" latinLnBrk="0" hangingPunct="1">
              <a:defRPr kumimoji="1" sz="16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1EFD0C8F-27BC-4081-871F-5E1C2D90E7A6}" type="slidenum">
              <a:rPr lang="ja-JP" altLang="en-US" smtClean="0"/>
              <a:pPr/>
              <a:t>29</a:t>
            </a:fld>
            <a:endParaRPr kumimoji="1" lang="ja-JP" altLang="en-US" dirty="0"/>
          </a:p>
        </p:txBody>
      </p:sp>
      <p:sp>
        <p:nvSpPr>
          <p:cNvPr id="7" name="コンテンツ プレースホルダー 2">
            <a:extLst>
              <a:ext uri="{FF2B5EF4-FFF2-40B4-BE49-F238E27FC236}">
                <a16:creationId xmlns:a16="http://schemas.microsoft.com/office/drawing/2014/main" id="{31B3FC17-4043-C091-F90A-E8B9802B18AF}"/>
              </a:ext>
            </a:extLst>
          </p:cNvPr>
          <p:cNvSpPr txBox="1">
            <a:spLocks/>
          </p:cNvSpPr>
          <p:nvPr/>
        </p:nvSpPr>
        <p:spPr>
          <a:xfrm>
            <a:off x="516207" y="1366720"/>
            <a:ext cx="7920000" cy="451400"/>
          </a:xfrm>
          <a:prstGeom prst="rect">
            <a:avLst/>
          </a:prstGeom>
        </p:spPr>
        <p:txBody>
          <a:bodyPr vert="horz" lIns="91440" tIns="45720" rIns="91440" bIns="45720" rtlCol="0">
            <a:normAutofit fontScale="85000" lnSpcReduction="10000"/>
          </a:bodyPr>
          <a:lstStyle>
            <a:lvl1pPr marL="201216" indent="-201216" algn="l" defTabSz="51435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467916" indent="-197644" algn="l" defTabSz="51435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741760" indent="-202406" algn="l" defTabSz="51435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945000" indent="-135000" algn="l" defTabSz="51435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215000" indent="-135000" algn="l" defTabSz="514350" rtl="0" eaLnBrk="1" latinLnBrk="0" hangingPunct="1">
              <a:lnSpc>
                <a:spcPct val="100000"/>
              </a:lnSpc>
              <a:spcBef>
                <a:spcPts val="0"/>
              </a:spcBef>
              <a:buFont typeface="メイリオ" panose="020B0604030504040204" pitchFamily="50" charset="-128"/>
              <a:buChar char="•"/>
              <a:defRPr kumimoji="1" sz="1200" kern="1200" baseline="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en-US" altLang="ja-JP" dirty="0" err="1"/>
              <a:t>Github</a:t>
            </a:r>
            <a:r>
              <a:rPr lang="ja-JP" altLang="en-US" dirty="0"/>
              <a:t>に登録したデータとプログラムを分析できる</a:t>
            </a:r>
          </a:p>
        </p:txBody>
      </p:sp>
      <p:sp>
        <p:nvSpPr>
          <p:cNvPr id="8" name="テキスト ボックス 7">
            <a:extLst>
              <a:ext uri="{FF2B5EF4-FFF2-40B4-BE49-F238E27FC236}">
                <a16:creationId xmlns:a16="http://schemas.microsoft.com/office/drawing/2014/main" id="{84B7C8C0-EA5F-5204-6490-AD01131320B2}"/>
              </a:ext>
            </a:extLst>
          </p:cNvPr>
          <p:cNvSpPr txBox="1"/>
          <p:nvPr/>
        </p:nvSpPr>
        <p:spPr>
          <a:xfrm>
            <a:off x="181610" y="5819994"/>
            <a:ext cx="4570482" cy="1015663"/>
          </a:xfrm>
          <a:prstGeom prst="rect">
            <a:avLst/>
          </a:prstGeom>
          <a:noFill/>
        </p:spPr>
        <p:txBody>
          <a:bodyPr wrap="none" rtlCol="0">
            <a:spAutoFit/>
          </a:bodyPr>
          <a:lstStyle/>
          <a:p>
            <a:r>
              <a:rPr kumimoji="1" lang="ja-JP" altLang="en-US" dirty="0"/>
              <a:t>認証用アカウントを所持している受講者と</a:t>
            </a:r>
            <a:endParaRPr kumimoji="1" lang="en-US" altLang="ja-JP" dirty="0"/>
          </a:p>
          <a:p>
            <a:r>
              <a:rPr kumimoji="1" lang="en-US" altLang="ja-JP" dirty="0"/>
              <a:t>URL</a:t>
            </a:r>
            <a:r>
              <a:rPr kumimoji="1" lang="ja-JP" altLang="en-US" dirty="0"/>
              <a:t>アドレスを共有すれば、</a:t>
            </a:r>
            <a:endParaRPr kumimoji="1" lang="en-US" altLang="ja-JP" dirty="0"/>
          </a:p>
          <a:p>
            <a:r>
              <a:rPr kumimoji="1" lang="ja-JP" altLang="en-US" sz="2400" b="1" dirty="0"/>
              <a:t>授業用分析環境として利用可能</a:t>
            </a:r>
            <a:endParaRPr kumimoji="1" lang="en-US" altLang="ja-JP" sz="2400" b="1" dirty="0"/>
          </a:p>
        </p:txBody>
      </p:sp>
      <p:grpSp>
        <p:nvGrpSpPr>
          <p:cNvPr id="19" name="グループ化 18">
            <a:extLst>
              <a:ext uri="{FF2B5EF4-FFF2-40B4-BE49-F238E27FC236}">
                <a16:creationId xmlns:a16="http://schemas.microsoft.com/office/drawing/2014/main" id="{0EB90C05-1D1E-8FE1-0AB4-8A75B9626C17}"/>
              </a:ext>
            </a:extLst>
          </p:cNvPr>
          <p:cNvGrpSpPr/>
          <p:nvPr/>
        </p:nvGrpSpPr>
        <p:grpSpPr>
          <a:xfrm>
            <a:off x="225347" y="5039881"/>
            <a:ext cx="4179267" cy="717108"/>
            <a:chOff x="184709" y="5039880"/>
            <a:chExt cx="4179267" cy="717108"/>
          </a:xfrm>
        </p:grpSpPr>
        <p:sp>
          <p:nvSpPr>
            <p:cNvPr id="6" name="吹き出し: 四角形 5">
              <a:extLst>
                <a:ext uri="{FF2B5EF4-FFF2-40B4-BE49-F238E27FC236}">
                  <a16:creationId xmlns:a16="http://schemas.microsoft.com/office/drawing/2014/main" id="{CA304991-AE7C-5D89-5529-149257A9C7CF}"/>
                </a:ext>
              </a:extLst>
            </p:cNvPr>
            <p:cNvSpPr/>
            <p:nvPr/>
          </p:nvSpPr>
          <p:spPr>
            <a:xfrm>
              <a:off x="184709" y="5039880"/>
              <a:ext cx="4179267" cy="717108"/>
            </a:xfrm>
            <a:prstGeom prst="wedgeRectCallout">
              <a:avLst>
                <a:gd name="adj1" fmla="val -16183"/>
                <a:gd name="adj2" fmla="val -101629"/>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D88514BC-9F9A-690E-9EA5-3208E1546C94}"/>
                </a:ext>
              </a:extLst>
            </p:cNvPr>
            <p:cNvSpPr txBox="1"/>
            <p:nvPr/>
          </p:nvSpPr>
          <p:spPr>
            <a:xfrm>
              <a:off x="268321" y="5104039"/>
              <a:ext cx="4012042" cy="584775"/>
            </a:xfrm>
            <a:prstGeom prst="rect">
              <a:avLst/>
            </a:prstGeom>
            <a:noFill/>
          </p:spPr>
          <p:txBody>
            <a:bodyPr wrap="square">
              <a:spAutoFit/>
            </a:bodyPr>
            <a:lstStyle/>
            <a:p>
              <a:r>
                <a:rPr lang="en-US" altLang="ja-JP" sz="1600" dirty="0"/>
                <a:t>https://binder.cs.rcos.nii.ac.jp/v2/gh/</a:t>
              </a:r>
              <a:r>
                <a:rPr lang="en-US" altLang="ja-JP" sz="1600" dirty="0">
                  <a:solidFill>
                    <a:srgbClr val="FF0000"/>
                  </a:solidFill>
                </a:rPr>
                <a:t>ikfj/2021kpuqps</a:t>
              </a:r>
              <a:r>
                <a:rPr lang="en-US" altLang="ja-JP" sz="1600" dirty="0"/>
                <a:t>/HEAD</a:t>
              </a:r>
            </a:p>
          </p:txBody>
        </p:sp>
      </p:grpSp>
      <p:sp>
        <p:nvSpPr>
          <p:cNvPr id="12" name="矢印: 右 11">
            <a:extLst>
              <a:ext uri="{FF2B5EF4-FFF2-40B4-BE49-F238E27FC236}">
                <a16:creationId xmlns:a16="http://schemas.microsoft.com/office/drawing/2014/main" id="{9419B1A0-E52D-37E0-ED9A-574CBDCD5FC4}"/>
              </a:ext>
            </a:extLst>
          </p:cNvPr>
          <p:cNvSpPr/>
          <p:nvPr/>
        </p:nvSpPr>
        <p:spPr>
          <a:xfrm>
            <a:off x="4632917" y="2773150"/>
            <a:ext cx="344080" cy="569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F10FC686-1261-C92F-6779-C4D202426135}"/>
              </a:ext>
            </a:extLst>
          </p:cNvPr>
          <p:cNvPicPr>
            <a:picLocks noChangeAspect="1"/>
          </p:cNvPicPr>
          <p:nvPr/>
        </p:nvPicPr>
        <p:blipFill>
          <a:blip r:embed="rId3"/>
          <a:stretch>
            <a:fillRect/>
          </a:stretch>
        </p:blipFill>
        <p:spPr>
          <a:xfrm>
            <a:off x="5133708" y="1876537"/>
            <a:ext cx="3675569" cy="2161400"/>
          </a:xfrm>
          <a:prstGeom prst="rect">
            <a:avLst/>
          </a:prstGeom>
          <a:solidFill>
            <a:schemeClr val="lt1"/>
          </a:solidFill>
          <a:ln>
            <a:solidFill>
              <a:schemeClr val="tx1"/>
            </a:solidFill>
          </a:ln>
        </p:spPr>
      </p:pic>
      <p:pic>
        <p:nvPicPr>
          <p:cNvPr id="24" name="図 23">
            <a:extLst>
              <a:ext uri="{FF2B5EF4-FFF2-40B4-BE49-F238E27FC236}">
                <a16:creationId xmlns:a16="http://schemas.microsoft.com/office/drawing/2014/main" id="{64C09469-885B-54CD-625C-0F37602F79BA}"/>
              </a:ext>
            </a:extLst>
          </p:cNvPr>
          <p:cNvPicPr>
            <a:picLocks noChangeAspect="1"/>
          </p:cNvPicPr>
          <p:nvPr/>
        </p:nvPicPr>
        <p:blipFill>
          <a:blip r:embed="rId4"/>
          <a:stretch>
            <a:fillRect/>
          </a:stretch>
        </p:blipFill>
        <p:spPr>
          <a:xfrm>
            <a:off x="5133708" y="4795231"/>
            <a:ext cx="3675570" cy="1671033"/>
          </a:xfrm>
          <a:prstGeom prst="rect">
            <a:avLst/>
          </a:prstGeom>
          <a:ln w="12700">
            <a:solidFill>
              <a:schemeClr val="accent1">
                <a:shade val="15000"/>
              </a:schemeClr>
            </a:solidFill>
          </a:ln>
        </p:spPr>
      </p:pic>
      <p:sp>
        <p:nvSpPr>
          <p:cNvPr id="25" name="矢印: 右 24">
            <a:extLst>
              <a:ext uri="{FF2B5EF4-FFF2-40B4-BE49-F238E27FC236}">
                <a16:creationId xmlns:a16="http://schemas.microsoft.com/office/drawing/2014/main" id="{581A1F32-22F5-161E-F10D-CDC7FB920BD8}"/>
              </a:ext>
            </a:extLst>
          </p:cNvPr>
          <p:cNvSpPr/>
          <p:nvPr/>
        </p:nvSpPr>
        <p:spPr>
          <a:xfrm rot="5400000">
            <a:off x="6763276" y="4147112"/>
            <a:ext cx="416430" cy="5658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QR コード&#10;&#10;自動的に生成された説明">
            <a:extLst>
              <a:ext uri="{FF2B5EF4-FFF2-40B4-BE49-F238E27FC236}">
                <a16:creationId xmlns:a16="http://schemas.microsoft.com/office/drawing/2014/main" id="{BEC525D1-4C7F-658A-26F4-923DDA3902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5754" y="1818118"/>
            <a:ext cx="1278859" cy="1278859"/>
          </a:xfrm>
          <a:prstGeom prst="rect">
            <a:avLst/>
          </a:prstGeom>
        </p:spPr>
      </p:pic>
    </p:spTree>
    <p:extLst>
      <p:ext uri="{BB962C8B-B14F-4D97-AF65-F5344CB8AC3E}">
        <p14:creationId xmlns:p14="http://schemas.microsoft.com/office/powerpoint/2010/main" val="363236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292D8-8B16-893F-68FE-8F9533CCB70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D00C96E-02A8-4741-D6BE-F30E339A22A5}"/>
              </a:ext>
            </a:extLst>
          </p:cNvPr>
          <p:cNvSpPr>
            <a:spLocks noGrp="1"/>
          </p:cNvSpPr>
          <p:nvPr>
            <p:ph type="title"/>
          </p:nvPr>
        </p:nvSpPr>
        <p:spPr/>
        <p:txBody>
          <a:bodyPr/>
          <a:lstStyle/>
          <a:p>
            <a:r>
              <a:rPr kumimoji="1" lang="ja-JP" altLang="en-US" dirty="0"/>
              <a:t>オープンサイエンス（</a:t>
            </a:r>
            <a:r>
              <a:rPr kumimoji="1" lang="en-US" altLang="ja-JP" dirty="0"/>
              <a:t>OS</a:t>
            </a:r>
            <a:r>
              <a:rPr kumimoji="1" lang="ja-JP" altLang="en-US" dirty="0"/>
              <a:t>）とは</a:t>
            </a:r>
          </a:p>
        </p:txBody>
      </p:sp>
      <p:sp>
        <p:nvSpPr>
          <p:cNvPr id="3" name="コンテンツ プレースホルダー 2">
            <a:extLst>
              <a:ext uri="{FF2B5EF4-FFF2-40B4-BE49-F238E27FC236}">
                <a16:creationId xmlns:a16="http://schemas.microsoft.com/office/drawing/2014/main" id="{18A05A4C-8458-DFB9-7090-32697A23F850}"/>
              </a:ext>
            </a:extLst>
          </p:cNvPr>
          <p:cNvSpPr>
            <a:spLocks noGrp="1"/>
          </p:cNvSpPr>
          <p:nvPr>
            <p:ph idx="1"/>
          </p:nvPr>
        </p:nvSpPr>
        <p:spPr>
          <a:xfrm>
            <a:off x="269966" y="1260000"/>
            <a:ext cx="8421188" cy="5328000"/>
          </a:xfrm>
        </p:spPr>
        <p:txBody>
          <a:bodyPr>
            <a:normAutofit/>
          </a:bodyPr>
          <a:lstStyle/>
          <a:p>
            <a:pPr marL="0" indent="0">
              <a:buNone/>
            </a:pPr>
            <a:r>
              <a:rPr kumimoji="1" lang="ja-JP" altLang="en-US" sz="2400" dirty="0"/>
              <a:t>科学者と社会全体の利益のために、あらゆる分野の研究を誰もが利用できるようにするための実践（</a:t>
            </a:r>
            <a:r>
              <a:rPr kumimoji="1" lang="en-US" altLang="ja-JP" sz="2400" dirty="0"/>
              <a:t>UNESCO 2023</a:t>
            </a:r>
            <a:r>
              <a:rPr kumimoji="1" lang="ja-JP" altLang="en-US" sz="2400" dirty="0"/>
              <a:t>）</a:t>
            </a:r>
            <a:endParaRPr kumimoji="1" lang="en-US" altLang="ja-JP" sz="2400" dirty="0"/>
          </a:p>
          <a:p>
            <a:pPr marL="0" indent="0">
              <a:buNone/>
            </a:pPr>
            <a:endParaRPr lang="en-US" altLang="ja-JP" dirty="0"/>
          </a:p>
          <a:p>
            <a:pPr marL="354013" lvl="1" indent="0">
              <a:buNone/>
            </a:pPr>
            <a:endParaRPr lang="en-US" altLang="ja-JP" sz="2800" dirty="0"/>
          </a:p>
          <a:p>
            <a:endParaRPr kumimoji="1" lang="en-US" altLang="ja-JP" dirty="0"/>
          </a:p>
          <a:p>
            <a:endParaRPr kumimoji="1" lang="ja-JP" altLang="en-US" dirty="0"/>
          </a:p>
        </p:txBody>
      </p:sp>
      <p:pic>
        <p:nvPicPr>
          <p:cNvPr id="7" name="図 6">
            <a:extLst>
              <a:ext uri="{FF2B5EF4-FFF2-40B4-BE49-F238E27FC236}">
                <a16:creationId xmlns:a16="http://schemas.microsoft.com/office/drawing/2014/main" id="{96E82E72-3958-D824-CB56-3DC27BC076F4}"/>
              </a:ext>
            </a:extLst>
          </p:cNvPr>
          <p:cNvPicPr>
            <a:picLocks noChangeAspect="1"/>
          </p:cNvPicPr>
          <p:nvPr/>
        </p:nvPicPr>
        <p:blipFill>
          <a:blip r:embed="rId2"/>
          <a:stretch>
            <a:fillRect/>
          </a:stretch>
        </p:blipFill>
        <p:spPr>
          <a:xfrm>
            <a:off x="1011519" y="2264251"/>
            <a:ext cx="3790812" cy="4114765"/>
          </a:xfrm>
          <a:prstGeom prst="rect">
            <a:avLst/>
          </a:prstGeom>
        </p:spPr>
      </p:pic>
      <p:sp>
        <p:nvSpPr>
          <p:cNvPr id="9" name="テキスト ボックス 8">
            <a:extLst>
              <a:ext uri="{FF2B5EF4-FFF2-40B4-BE49-F238E27FC236}">
                <a16:creationId xmlns:a16="http://schemas.microsoft.com/office/drawing/2014/main" id="{D1E0EB8C-C8F4-6E79-34E1-61346E42C772}"/>
              </a:ext>
            </a:extLst>
          </p:cNvPr>
          <p:cNvSpPr txBox="1"/>
          <p:nvPr/>
        </p:nvSpPr>
        <p:spPr>
          <a:xfrm>
            <a:off x="655490" y="6480447"/>
            <a:ext cx="4502869" cy="338554"/>
          </a:xfrm>
          <a:prstGeom prst="rect">
            <a:avLst/>
          </a:prstGeom>
          <a:noFill/>
        </p:spPr>
        <p:txBody>
          <a:bodyPr wrap="square">
            <a:spAutoFit/>
          </a:bodyPr>
          <a:lstStyle/>
          <a:p>
            <a:r>
              <a:rPr lang="ja-JP" altLang="en-US" sz="1600" dirty="0"/>
              <a:t>オープンサイエンスの要素（</a:t>
            </a:r>
            <a:r>
              <a:rPr lang="en-US" altLang="ja-JP" sz="1600" dirty="0"/>
              <a:t>UNESCO 2021</a:t>
            </a:r>
            <a:r>
              <a:rPr lang="ja-JP" altLang="en-US" sz="1600" dirty="0"/>
              <a:t>）</a:t>
            </a:r>
          </a:p>
        </p:txBody>
      </p:sp>
      <p:sp>
        <p:nvSpPr>
          <p:cNvPr id="4" name="四角形: 角を丸くする 3">
            <a:extLst>
              <a:ext uri="{FF2B5EF4-FFF2-40B4-BE49-F238E27FC236}">
                <a16:creationId xmlns:a16="http://schemas.microsoft.com/office/drawing/2014/main" id="{C94222DB-3E4F-D797-FBA9-E420AA9E2506}"/>
              </a:ext>
            </a:extLst>
          </p:cNvPr>
          <p:cNvSpPr/>
          <p:nvPr/>
        </p:nvSpPr>
        <p:spPr>
          <a:xfrm>
            <a:off x="4606660" y="2618603"/>
            <a:ext cx="3925339" cy="1623203"/>
          </a:xfrm>
          <a:prstGeom prst="round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科学知識へのオープンアクセス</a:t>
            </a:r>
            <a:endParaRPr lang="en-US" altLang="ja-JP" b="1" dirty="0">
              <a:solidFill>
                <a:schemeClr val="tx1"/>
              </a:solidFill>
            </a:endParaRPr>
          </a:p>
          <a:p>
            <a:r>
              <a:rPr kumimoji="1" lang="ja-JP" altLang="en-US" sz="1600" dirty="0">
                <a:solidFill>
                  <a:schemeClr val="tx1"/>
                </a:solidFill>
              </a:rPr>
              <a:t>・研究論文</a:t>
            </a:r>
            <a:r>
              <a:rPr lang="ja-JP" altLang="en-US" sz="1600" dirty="0">
                <a:solidFill>
                  <a:schemeClr val="tx1"/>
                </a:solidFill>
              </a:rPr>
              <a:t>のオープンアクセス</a:t>
            </a:r>
            <a:endParaRPr kumimoji="1" lang="en-US" altLang="ja-JP" sz="1600" dirty="0">
              <a:solidFill>
                <a:schemeClr val="tx1"/>
              </a:solidFill>
            </a:endParaRPr>
          </a:p>
          <a:p>
            <a:r>
              <a:rPr lang="ja-JP" altLang="en-US" sz="1600" dirty="0">
                <a:solidFill>
                  <a:schemeClr val="tx1"/>
                </a:solidFill>
              </a:rPr>
              <a:t>・</a:t>
            </a:r>
            <a:r>
              <a:rPr kumimoji="1" lang="ja-JP" altLang="en-US" sz="1600" dirty="0">
                <a:solidFill>
                  <a:schemeClr val="tx1"/>
                </a:solidFill>
              </a:rPr>
              <a:t>研究データ公開</a:t>
            </a:r>
            <a:endParaRPr kumimoji="1" lang="en-US" altLang="ja-JP" sz="1600" dirty="0">
              <a:solidFill>
                <a:schemeClr val="tx1"/>
              </a:solidFill>
            </a:endParaRPr>
          </a:p>
          <a:p>
            <a:pPr lvl="1"/>
            <a:r>
              <a:rPr lang="ja-JP" altLang="en-US" sz="1400" dirty="0">
                <a:solidFill>
                  <a:schemeClr val="tx1"/>
                </a:solidFill>
              </a:rPr>
              <a:t>・ソフトウェア、ソース</a:t>
            </a:r>
            <a:r>
              <a:rPr kumimoji="1" lang="ja-JP" altLang="en-US" sz="1400" dirty="0">
                <a:solidFill>
                  <a:schemeClr val="tx1"/>
                </a:solidFill>
              </a:rPr>
              <a:t>コードの公開</a:t>
            </a:r>
            <a:endParaRPr kumimoji="1" lang="en-US" altLang="ja-JP" sz="1400" dirty="0">
              <a:solidFill>
                <a:schemeClr val="tx1"/>
              </a:solidFill>
            </a:endParaRPr>
          </a:p>
          <a:p>
            <a:pPr lvl="1"/>
            <a:r>
              <a:rPr lang="ja-JP" altLang="en-US" sz="1400" dirty="0">
                <a:solidFill>
                  <a:schemeClr val="tx1"/>
                </a:solidFill>
              </a:rPr>
              <a:t>・</a:t>
            </a:r>
            <a:r>
              <a:rPr kumimoji="1" lang="ja-JP" altLang="en-US" sz="1400" dirty="0">
                <a:solidFill>
                  <a:schemeClr val="tx1"/>
                </a:solidFill>
              </a:rPr>
              <a:t>教材の公開</a:t>
            </a:r>
            <a:endParaRPr lang="en-US" altLang="ja-JP" sz="1400" dirty="0">
              <a:solidFill>
                <a:schemeClr val="tx1"/>
              </a:solidFill>
            </a:endParaRPr>
          </a:p>
          <a:p>
            <a:r>
              <a:rPr kumimoji="1" lang="ja-JP" altLang="en-US" sz="1600" dirty="0">
                <a:solidFill>
                  <a:schemeClr val="tx1"/>
                </a:solidFill>
              </a:rPr>
              <a:t>→狭義のオープンサイエンス</a:t>
            </a:r>
            <a:endParaRPr kumimoji="1" lang="en-US" altLang="ja-JP" sz="1600" dirty="0">
              <a:solidFill>
                <a:schemeClr val="tx1"/>
              </a:solidFill>
            </a:endParaRPr>
          </a:p>
        </p:txBody>
      </p:sp>
      <p:sp>
        <p:nvSpPr>
          <p:cNvPr id="5" name="四角形: 角を丸くする 4">
            <a:extLst>
              <a:ext uri="{FF2B5EF4-FFF2-40B4-BE49-F238E27FC236}">
                <a16:creationId xmlns:a16="http://schemas.microsoft.com/office/drawing/2014/main" id="{6FB9E6E7-6646-ABE7-9FDD-CAE0064D0881}"/>
              </a:ext>
            </a:extLst>
          </p:cNvPr>
          <p:cNvSpPr/>
          <p:nvPr/>
        </p:nvSpPr>
        <p:spPr>
          <a:xfrm>
            <a:off x="4606661" y="4472807"/>
            <a:ext cx="3790812" cy="1524011"/>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研究インフラの整備</a:t>
            </a:r>
            <a:endParaRPr lang="en-US" altLang="ja-JP" b="1" dirty="0">
              <a:solidFill>
                <a:schemeClr val="tx1"/>
              </a:solidFill>
            </a:endParaRPr>
          </a:p>
          <a:p>
            <a:r>
              <a:rPr kumimoji="1" lang="ja-JP" altLang="en-US" sz="1400" dirty="0">
                <a:solidFill>
                  <a:schemeClr val="tx1"/>
                </a:solidFill>
              </a:rPr>
              <a:t>・</a:t>
            </a:r>
            <a:r>
              <a:rPr lang="ja-JP" altLang="en-US" sz="1400" dirty="0">
                <a:solidFill>
                  <a:schemeClr val="tx1"/>
                </a:solidFill>
              </a:rPr>
              <a:t>リポジトリ（アーカイブ）</a:t>
            </a:r>
            <a:endParaRPr kumimoji="1" lang="en-US" altLang="ja-JP" sz="1400" dirty="0">
              <a:solidFill>
                <a:schemeClr val="tx1"/>
              </a:solidFill>
            </a:endParaRPr>
          </a:p>
          <a:p>
            <a:r>
              <a:rPr lang="ja-JP" altLang="en-US" sz="1400" dirty="0">
                <a:solidFill>
                  <a:schemeClr val="tx1"/>
                </a:solidFill>
              </a:rPr>
              <a:t>・研究データ管理システム</a:t>
            </a:r>
            <a:endParaRPr kumimoji="1" lang="en-US" altLang="ja-JP" sz="1400" dirty="0">
              <a:solidFill>
                <a:schemeClr val="tx1"/>
              </a:solidFill>
            </a:endParaRPr>
          </a:p>
          <a:p>
            <a:r>
              <a:rPr lang="ja-JP" altLang="en-US" sz="1400" dirty="0">
                <a:solidFill>
                  <a:schemeClr val="tx1"/>
                </a:solidFill>
              </a:rPr>
              <a:t>・ディスカバリーサービスデータベース</a:t>
            </a:r>
            <a:endParaRPr kumimoji="1" lang="en-US" altLang="ja-JP" sz="1400" dirty="0">
              <a:solidFill>
                <a:schemeClr val="tx1"/>
              </a:solidFill>
            </a:endParaRPr>
          </a:p>
          <a:p>
            <a:r>
              <a:rPr lang="ja-JP" altLang="en-US" sz="1400" dirty="0">
                <a:solidFill>
                  <a:schemeClr val="tx1"/>
                </a:solidFill>
              </a:rPr>
              <a:t>・解析システム　</a:t>
            </a:r>
            <a:endParaRPr kumimoji="1" lang="ja-JP" altLang="en-US" sz="1400" dirty="0">
              <a:solidFill>
                <a:schemeClr val="tx1"/>
              </a:solidFill>
            </a:endParaRPr>
          </a:p>
        </p:txBody>
      </p:sp>
      <p:sp>
        <p:nvSpPr>
          <p:cNvPr id="6" name="正方形/長方形 5">
            <a:extLst>
              <a:ext uri="{FF2B5EF4-FFF2-40B4-BE49-F238E27FC236}">
                <a16:creationId xmlns:a16="http://schemas.microsoft.com/office/drawing/2014/main" id="{75E406B1-78B7-D8FC-8447-2A31333273A4}"/>
              </a:ext>
            </a:extLst>
          </p:cNvPr>
          <p:cNvSpPr/>
          <p:nvPr/>
        </p:nvSpPr>
        <p:spPr>
          <a:xfrm>
            <a:off x="4961487" y="6176998"/>
            <a:ext cx="4132536" cy="642003"/>
          </a:xfrm>
          <a:prstGeom prst="rect">
            <a:avLst/>
          </a:prstGeom>
          <a:solidFill>
            <a:schemeClr val="bg1">
              <a:lumMod val="9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solidFill>
              </a:rPr>
              <a:t>今回は研究データ公開とそのためのインフラを中心に報告します</a:t>
            </a:r>
          </a:p>
        </p:txBody>
      </p:sp>
      <p:sp>
        <p:nvSpPr>
          <p:cNvPr id="8" name="四角形: 角を丸くする 7">
            <a:extLst>
              <a:ext uri="{FF2B5EF4-FFF2-40B4-BE49-F238E27FC236}">
                <a16:creationId xmlns:a16="http://schemas.microsoft.com/office/drawing/2014/main" id="{0B530364-55F1-00DD-8B8A-6071B857C286}"/>
              </a:ext>
            </a:extLst>
          </p:cNvPr>
          <p:cNvSpPr/>
          <p:nvPr/>
        </p:nvSpPr>
        <p:spPr>
          <a:xfrm>
            <a:off x="49978" y="5467350"/>
            <a:ext cx="3057524" cy="911666"/>
          </a:xfrm>
          <a:prstGeom prst="roundRect">
            <a:avLst/>
          </a:prstGeom>
          <a:solidFill>
            <a:srgbClr val="FFFFCC">
              <a:alpha val="30196"/>
            </a:srgbClr>
          </a:solid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社会的アクターの関与</a:t>
            </a:r>
            <a:endParaRPr lang="en-US" altLang="ja-JP" b="1" dirty="0">
              <a:solidFill>
                <a:schemeClr val="tx1"/>
              </a:solidFill>
            </a:endParaRPr>
          </a:p>
          <a:p>
            <a:r>
              <a:rPr kumimoji="1" lang="ja-JP" altLang="en-US" sz="1400" dirty="0">
                <a:solidFill>
                  <a:schemeClr val="tx1"/>
                </a:solidFill>
              </a:rPr>
              <a:t>・市民の</a:t>
            </a:r>
            <a:r>
              <a:rPr lang="ja-JP" altLang="en-US" sz="1400" dirty="0">
                <a:solidFill>
                  <a:schemeClr val="tx1"/>
                </a:solidFill>
              </a:rPr>
              <a:t>参画による新しい</a:t>
            </a:r>
            <a:r>
              <a:rPr kumimoji="1" lang="ja-JP" altLang="en-US" sz="1400" dirty="0">
                <a:solidFill>
                  <a:schemeClr val="tx1"/>
                </a:solidFill>
              </a:rPr>
              <a:t>科学</a:t>
            </a:r>
            <a:endParaRPr kumimoji="1" lang="en-US" altLang="ja-JP" sz="1400" dirty="0">
              <a:solidFill>
                <a:schemeClr val="tx1"/>
              </a:solidFill>
            </a:endParaRPr>
          </a:p>
          <a:p>
            <a:r>
              <a:rPr lang="ja-JP" altLang="en-US" sz="1400" dirty="0">
                <a:solidFill>
                  <a:schemeClr val="tx1"/>
                </a:solidFill>
              </a:rPr>
              <a:t>・政策立案者、企業との連携</a:t>
            </a:r>
            <a:endParaRPr kumimoji="1" lang="en-US" altLang="ja-JP" sz="1400" dirty="0">
              <a:solidFill>
                <a:schemeClr val="tx1"/>
              </a:solidFill>
            </a:endParaRPr>
          </a:p>
        </p:txBody>
      </p:sp>
      <p:sp>
        <p:nvSpPr>
          <p:cNvPr id="10" name="四角形: 角を丸くする 9">
            <a:extLst>
              <a:ext uri="{FF2B5EF4-FFF2-40B4-BE49-F238E27FC236}">
                <a16:creationId xmlns:a16="http://schemas.microsoft.com/office/drawing/2014/main" id="{496A3031-4DC0-F462-53E5-3A803B12E971}"/>
              </a:ext>
            </a:extLst>
          </p:cNvPr>
          <p:cNvSpPr/>
          <p:nvPr/>
        </p:nvSpPr>
        <p:spPr>
          <a:xfrm>
            <a:off x="49978" y="3907344"/>
            <a:ext cx="3057525" cy="828578"/>
          </a:xfrm>
          <a:prstGeom prst="roundRect">
            <a:avLst/>
          </a:prstGeom>
          <a:solidFill>
            <a:schemeClr val="accent1">
              <a:lumMod val="20000"/>
              <a:lumOff val="80000"/>
              <a:alpha val="30196"/>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b="1" dirty="0">
                <a:solidFill>
                  <a:schemeClr val="tx1"/>
                </a:solidFill>
              </a:rPr>
              <a:t>他の知識システムとの対話</a:t>
            </a:r>
            <a:endParaRPr lang="en-US" altLang="ja-JP" b="1" dirty="0">
              <a:solidFill>
                <a:schemeClr val="tx1"/>
              </a:solidFill>
            </a:endParaRPr>
          </a:p>
          <a:p>
            <a:r>
              <a:rPr kumimoji="1" lang="ja-JP" altLang="en-US" sz="1400" dirty="0">
                <a:solidFill>
                  <a:schemeClr val="tx1"/>
                </a:solidFill>
              </a:rPr>
              <a:t>・先住民、地域が持つ伝統的知識</a:t>
            </a:r>
            <a:endParaRPr kumimoji="1" lang="en-US" altLang="ja-JP" sz="1400" dirty="0">
              <a:solidFill>
                <a:schemeClr val="tx1"/>
              </a:solidFill>
            </a:endParaRPr>
          </a:p>
          <a:p>
            <a:r>
              <a:rPr lang="ja-JP" altLang="en-US" sz="1400" dirty="0">
                <a:solidFill>
                  <a:schemeClr val="tx1"/>
                </a:solidFill>
              </a:rPr>
              <a:t>　</a:t>
            </a:r>
            <a:r>
              <a:rPr kumimoji="1" lang="ja-JP" altLang="en-US" sz="1400" dirty="0">
                <a:solidFill>
                  <a:schemeClr val="tx1"/>
                </a:solidFill>
              </a:rPr>
              <a:t>の導入と活用</a:t>
            </a:r>
            <a:endParaRPr kumimoji="1" lang="en-US" altLang="ja-JP" sz="1400" dirty="0">
              <a:solidFill>
                <a:schemeClr val="tx1"/>
              </a:solidFill>
            </a:endParaRPr>
          </a:p>
        </p:txBody>
      </p:sp>
    </p:spTree>
    <p:extLst>
      <p:ext uri="{BB962C8B-B14F-4D97-AF65-F5344CB8AC3E}">
        <p14:creationId xmlns:p14="http://schemas.microsoft.com/office/powerpoint/2010/main" val="215941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9698" y="158770"/>
            <a:ext cx="8039489" cy="1325563"/>
          </a:xfrm>
        </p:spPr>
        <p:txBody>
          <a:bodyPr>
            <a:normAutofit/>
          </a:bodyPr>
          <a:lstStyle/>
          <a:p>
            <a:r>
              <a:rPr lang="ja-JP" altLang="en-US" sz="3600" b="1" dirty="0">
                <a:solidFill>
                  <a:schemeClr val="accent1">
                    <a:lumMod val="75000"/>
                  </a:schemeClr>
                </a:solidFill>
                <a:latin typeface="メイリオ" panose="020B0604030504040204" pitchFamily="50" charset="-128"/>
                <a:ea typeface="メイリオ" panose="020B0604030504040204" pitchFamily="50" charset="-128"/>
              </a:rPr>
              <a:t>③ 研究データを公開できる環境</a:t>
            </a:r>
            <a:br>
              <a:rPr kumimoji="1" lang="en-US" altLang="ja-JP" sz="3600" dirty="0">
                <a:latin typeface="メイリオ" panose="020B0604030504040204" pitchFamily="50" charset="-128"/>
                <a:ea typeface="メイリオ" panose="020B0604030504040204" pitchFamily="50" charset="-128"/>
              </a:rPr>
            </a:br>
            <a:r>
              <a:rPr kumimoji="1" lang="ja-JP" altLang="en-US" sz="3200" dirty="0">
                <a:latin typeface="メイリオ" panose="020B0604030504040204" pitchFamily="50" charset="-128"/>
                <a:ea typeface="メイリオ" panose="020B0604030504040204" pitchFamily="50" charset="-128"/>
              </a:rPr>
              <a:t>　　</a:t>
            </a:r>
            <a:r>
              <a:rPr kumimoji="1" lang="ja-JP" altLang="en-US" sz="2800" b="1" dirty="0">
                <a:latin typeface="メイリオ" panose="020B0604030504040204" pitchFamily="50" charset="-128"/>
                <a:ea typeface="メイリオ" panose="020B0604030504040204" pitchFamily="50" charset="-128"/>
              </a:rPr>
              <a:t>ー研究データの公開方法</a:t>
            </a:r>
          </a:p>
        </p:txBody>
      </p:sp>
      <p:pic>
        <p:nvPicPr>
          <p:cNvPr id="158" name="Picture 6" descr="真剣な会議のイラスト（男性）">
            <a:extLst>
              <a:ext uri="{FF2B5EF4-FFF2-40B4-BE49-F238E27FC236}">
                <a16:creationId xmlns:a16="http://schemas.microsoft.com/office/drawing/2014/main" id="{40D27057-30CF-4DEF-A798-14060B4CCB1B}"/>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37072" y="5421719"/>
            <a:ext cx="1390200" cy="1390200"/>
          </a:xfrm>
          <a:prstGeom prst="rect">
            <a:avLst/>
          </a:prstGeom>
          <a:noFill/>
          <a:extLst>
            <a:ext uri="{909E8E84-426E-40DD-AFC4-6F175D3DCCD1}">
              <a14:hiddenFill xmlns:a14="http://schemas.microsoft.com/office/drawing/2010/main">
                <a:solidFill>
                  <a:srgbClr val="FFFFFF"/>
                </a:solidFill>
              </a14:hiddenFill>
            </a:ext>
          </a:extLst>
        </p:spPr>
      </p:pic>
      <p:sp>
        <p:nvSpPr>
          <p:cNvPr id="4" name="日付プレースホルダー 3">
            <a:extLst>
              <a:ext uri="{FF2B5EF4-FFF2-40B4-BE49-F238E27FC236}">
                <a16:creationId xmlns:a16="http://schemas.microsoft.com/office/drawing/2014/main" id="{45B562A3-0D70-4358-83C2-77B458CD1BA1}"/>
              </a:ext>
            </a:extLst>
          </p:cNvPr>
          <p:cNvSpPr>
            <a:spLocks noGrp="1"/>
          </p:cNvSpPr>
          <p:nvPr>
            <p:ph type="dt" sz="half" idx="4294967295"/>
          </p:nvPr>
        </p:nvSpPr>
        <p:spPr/>
        <p:txBody>
          <a:bodyPr/>
          <a:lstStyle/>
          <a:p>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42FE85CA-A8C3-4802-A893-FF23BE92FCE9}"/>
              </a:ext>
            </a:extLst>
          </p:cNvPr>
          <p:cNvSpPr>
            <a:spLocks noGrp="1"/>
          </p:cNvSpPr>
          <p:nvPr>
            <p:ph type="sldNum" sz="quarter" idx="4294967295"/>
          </p:nvPr>
        </p:nvSpPr>
        <p:spPr>
          <a:xfrm>
            <a:off x="8604000" y="6587999"/>
            <a:ext cx="540000" cy="270000"/>
          </a:xfrm>
        </p:spPr>
        <p:txBody>
          <a:bodyPr/>
          <a:lstStyle/>
          <a:p>
            <a:fld id="{1D297E8F-7A84-4DD5-9209-DE937918CEEE}" type="slidenum">
              <a:rPr kumimoji="1" lang="ja-JP" altLang="en-US" smtClean="0">
                <a:latin typeface="メイリオ" panose="020B0604030504040204" pitchFamily="50" charset="-128"/>
                <a:ea typeface="メイリオ" panose="020B0604030504040204" pitchFamily="50" charset="-128"/>
              </a:rPr>
              <a:t>30</a:t>
            </a:fld>
            <a:endParaRPr kumimoji="1" lang="ja-JP" altLang="en-US">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CCA7966E-D81C-4752-8E06-36E0B52CEF83}"/>
              </a:ext>
            </a:extLst>
          </p:cNvPr>
          <p:cNvGrpSpPr/>
          <p:nvPr/>
        </p:nvGrpSpPr>
        <p:grpSpPr>
          <a:xfrm>
            <a:off x="2063577" y="1450740"/>
            <a:ext cx="4795323" cy="3926213"/>
            <a:chOff x="1133614" y="1280289"/>
            <a:chExt cx="5085862" cy="5035638"/>
          </a:xfrm>
        </p:grpSpPr>
        <p:sp>
          <p:nvSpPr>
            <p:cNvPr id="64" name="Rounded Rectangle 24">
              <a:extLst>
                <a:ext uri="{FF2B5EF4-FFF2-40B4-BE49-F238E27FC236}">
                  <a16:creationId xmlns:a16="http://schemas.microsoft.com/office/drawing/2014/main" id="{809EC9AC-D5D3-4CF0-B743-2FF3D7C2D436}"/>
                </a:ext>
              </a:extLst>
            </p:cNvPr>
            <p:cNvSpPr/>
            <p:nvPr/>
          </p:nvSpPr>
          <p:spPr>
            <a:xfrm>
              <a:off x="2918795" y="1641581"/>
              <a:ext cx="3300681" cy="3839359"/>
            </a:xfrm>
            <a:prstGeom prst="round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dirty="0">
                <a:solidFill>
                  <a:schemeClr val="tx1"/>
                </a:solidFill>
                <a:latin typeface="メイリオ" panose="020B0604030504040204" pitchFamily="50" charset="-128"/>
                <a:ea typeface="メイリオ" panose="020B0604030504040204" pitchFamily="50" charset="-128"/>
              </a:endParaRPr>
            </a:p>
          </p:txBody>
        </p:sp>
        <p:sp>
          <p:nvSpPr>
            <p:cNvPr id="65" name="Can 2">
              <a:extLst>
                <a:ext uri="{FF2B5EF4-FFF2-40B4-BE49-F238E27FC236}">
                  <a16:creationId xmlns:a16="http://schemas.microsoft.com/office/drawing/2014/main" id="{13736860-5DA7-42D1-B1D0-2D47C7B7244A}"/>
                </a:ext>
              </a:extLst>
            </p:cNvPr>
            <p:cNvSpPr/>
            <p:nvPr/>
          </p:nvSpPr>
          <p:spPr>
            <a:xfrm>
              <a:off x="3204756" y="4490965"/>
              <a:ext cx="1062126" cy="878966"/>
            </a:xfrm>
            <a:prstGeom prst="can">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JGSS</a:t>
              </a:r>
              <a:r>
                <a:rPr lang="ja-JP" altLang="en-US" sz="1400" dirty="0">
                  <a:latin typeface="メイリオ" panose="020B0604030504040204" pitchFamily="50" charset="-128"/>
                  <a:ea typeface="メイリオ" panose="020B0604030504040204" pitchFamily="50" charset="-128"/>
                </a:rPr>
                <a:t>研究センター</a:t>
              </a:r>
              <a:endParaRPr lang="en-US" altLang="ja-JP" sz="1400" dirty="0">
                <a:latin typeface="メイリオ" panose="020B0604030504040204" pitchFamily="50" charset="-128"/>
                <a:ea typeface="メイリオ" panose="020B0604030504040204" pitchFamily="50" charset="-128"/>
              </a:endParaRPr>
            </a:p>
          </p:txBody>
        </p:sp>
        <p:sp>
          <p:nvSpPr>
            <p:cNvPr id="66" name="U ターン矢印 7">
              <a:extLst>
                <a:ext uri="{FF2B5EF4-FFF2-40B4-BE49-F238E27FC236}">
                  <a16:creationId xmlns:a16="http://schemas.microsoft.com/office/drawing/2014/main" id="{88D7DCB4-BB79-424C-AC74-6ECB38FE3B17}"/>
                </a:ext>
              </a:extLst>
            </p:cNvPr>
            <p:cNvSpPr/>
            <p:nvPr/>
          </p:nvSpPr>
          <p:spPr>
            <a:xfrm rot="10800000">
              <a:off x="3523028" y="3339925"/>
              <a:ext cx="428799" cy="1141232"/>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67" name="楕円 66">
              <a:extLst>
                <a:ext uri="{FF2B5EF4-FFF2-40B4-BE49-F238E27FC236}">
                  <a16:creationId xmlns:a16="http://schemas.microsoft.com/office/drawing/2014/main" id="{BDC2C039-E08B-419D-A32E-143A4104F91E}"/>
                </a:ext>
              </a:extLst>
            </p:cNvPr>
            <p:cNvSpPr/>
            <p:nvPr/>
          </p:nvSpPr>
          <p:spPr>
            <a:xfrm>
              <a:off x="4386135" y="4910921"/>
              <a:ext cx="78919" cy="905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8" name="Can 2">
              <a:extLst>
                <a:ext uri="{FF2B5EF4-FFF2-40B4-BE49-F238E27FC236}">
                  <a16:creationId xmlns:a16="http://schemas.microsoft.com/office/drawing/2014/main" id="{6AE73D88-24B5-46E7-A608-9E0D22008F87}"/>
                </a:ext>
              </a:extLst>
            </p:cNvPr>
            <p:cNvSpPr/>
            <p:nvPr/>
          </p:nvSpPr>
          <p:spPr>
            <a:xfrm>
              <a:off x="1616533" y="4439540"/>
              <a:ext cx="1062126" cy="938291"/>
            </a:xfrm>
            <a:prstGeom prst="can">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latin typeface="メイリオ" panose="020B0604030504040204" pitchFamily="50" charset="-128"/>
                  <a:ea typeface="メイリオ" panose="020B0604030504040204" pitchFamily="50" charset="-128"/>
                </a:rPr>
                <a:t>SSJDA</a:t>
              </a:r>
              <a:endParaRPr lang="en-US" sz="1400" dirty="0">
                <a:latin typeface="メイリオ" panose="020B0604030504040204" pitchFamily="50" charset="-128"/>
                <a:ea typeface="メイリオ" panose="020B0604030504040204" pitchFamily="50" charset="-128"/>
              </a:endParaRPr>
            </a:p>
          </p:txBody>
        </p:sp>
        <p:pic>
          <p:nvPicPr>
            <p:cNvPr id="70" name="Picture 23">
              <a:extLst>
                <a:ext uri="{FF2B5EF4-FFF2-40B4-BE49-F238E27FC236}">
                  <a16:creationId xmlns:a16="http://schemas.microsoft.com/office/drawing/2014/main" id="{E735D1D5-6830-4752-8F9F-F98573275F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8395" y="1280289"/>
              <a:ext cx="1917017" cy="651240"/>
            </a:xfrm>
            <a:prstGeom prst="rect">
              <a:avLst/>
            </a:prstGeom>
          </p:spPr>
        </p:pic>
        <p:sp>
          <p:nvSpPr>
            <p:cNvPr id="71" name="U ターン矢印 9">
              <a:extLst>
                <a:ext uri="{FF2B5EF4-FFF2-40B4-BE49-F238E27FC236}">
                  <a16:creationId xmlns:a16="http://schemas.microsoft.com/office/drawing/2014/main" id="{B63F9055-A94A-401A-AB85-5A76498CD913}"/>
                </a:ext>
              </a:extLst>
            </p:cNvPr>
            <p:cNvSpPr/>
            <p:nvPr/>
          </p:nvSpPr>
          <p:spPr>
            <a:xfrm rot="8176009" flipH="1">
              <a:off x="2471552" y="1687487"/>
              <a:ext cx="556932" cy="1114503"/>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72" name="U ターン矢印 31">
              <a:extLst>
                <a:ext uri="{FF2B5EF4-FFF2-40B4-BE49-F238E27FC236}">
                  <a16:creationId xmlns:a16="http://schemas.microsoft.com/office/drawing/2014/main" id="{437C164A-E7A8-4155-91DF-C2246218F06A}"/>
                </a:ext>
              </a:extLst>
            </p:cNvPr>
            <p:cNvSpPr/>
            <p:nvPr/>
          </p:nvSpPr>
          <p:spPr>
            <a:xfrm rot="13164845">
              <a:off x="2547848" y="3141641"/>
              <a:ext cx="419370" cy="1360662"/>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73" name="Can 2">
              <a:extLst>
                <a:ext uri="{FF2B5EF4-FFF2-40B4-BE49-F238E27FC236}">
                  <a16:creationId xmlns:a16="http://schemas.microsoft.com/office/drawing/2014/main" id="{7E059E11-42CC-433F-AF2A-CCA8B9D56FFC}"/>
                </a:ext>
              </a:extLst>
            </p:cNvPr>
            <p:cNvSpPr/>
            <p:nvPr/>
          </p:nvSpPr>
          <p:spPr>
            <a:xfrm>
              <a:off x="4868561" y="4526527"/>
              <a:ext cx="1062126" cy="843403"/>
            </a:xfrm>
            <a:prstGeom prst="can">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機関</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レポジトリ</a:t>
              </a:r>
              <a:endParaRPr lang="en-US" sz="1200" dirty="0">
                <a:latin typeface="メイリオ" panose="020B0604030504040204" pitchFamily="50" charset="-128"/>
                <a:ea typeface="メイリオ" panose="020B0604030504040204" pitchFamily="50" charset="-128"/>
              </a:endParaRPr>
            </a:p>
          </p:txBody>
        </p:sp>
        <p:sp>
          <p:nvSpPr>
            <p:cNvPr id="79" name="U ターン矢印 35">
              <a:extLst>
                <a:ext uri="{FF2B5EF4-FFF2-40B4-BE49-F238E27FC236}">
                  <a16:creationId xmlns:a16="http://schemas.microsoft.com/office/drawing/2014/main" id="{CB97013F-BD76-4BFC-8B8C-45E8EABA0C9E}"/>
                </a:ext>
              </a:extLst>
            </p:cNvPr>
            <p:cNvSpPr/>
            <p:nvPr/>
          </p:nvSpPr>
          <p:spPr>
            <a:xfrm rot="10800000">
              <a:off x="5062364" y="3349733"/>
              <a:ext cx="428799" cy="1141232"/>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80" name="楕円 79">
              <a:extLst>
                <a:ext uri="{FF2B5EF4-FFF2-40B4-BE49-F238E27FC236}">
                  <a16:creationId xmlns:a16="http://schemas.microsoft.com/office/drawing/2014/main" id="{2A3F705A-011F-4C38-9E40-97BE84AAE2FC}"/>
                </a:ext>
              </a:extLst>
            </p:cNvPr>
            <p:cNvSpPr/>
            <p:nvPr/>
          </p:nvSpPr>
          <p:spPr>
            <a:xfrm>
              <a:off x="4517432" y="4914103"/>
              <a:ext cx="78919" cy="905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1" name="楕円 80">
              <a:extLst>
                <a:ext uri="{FF2B5EF4-FFF2-40B4-BE49-F238E27FC236}">
                  <a16:creationId xmlns:a16="http://schemas.microsoft.com/office/drawing/2014/main" id="{F5D79958-B1A7-4922-B098-E934FA8F3400}"/>
                </a:ext>
              </a:extLst>
            </p:cNvPr>
            <p:cNvSpPr/>
            <p:nvPr/>
          </p:nvSpPr>
          <p:spPr>
            <a:xfrm>
              <a:off x="4651316" y="4910921"/>
              <a:ext cx="78919" cy="905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9" name="テキスト ボックス 88">
              <a:extLst>
                <a:ext uri="{FF2B5EF4-FFF2-40B4-BE49-F238E27FC236}">
                  <a16:creationId xmlns:a16="http://schemas.microsoft.com/office/drawing/2014/main" id="{570B728B-9D69-4AD7-AB19-AA47E6C8CD5D}"/>
                </a:ext>
              </a:extLst>
            </p:cNvPr>
            <p:cNvSpPr txBox="1"/>
            <p:nvPr/>
          </p:nvSpPr>
          <p:spPr>
            <a:xfrm>
              <a:off x="1963623" y="5842232"/>
              <a:ext cx="1912530" cy="473695"/>
            </a:xfrm>
            <a:prstGeom prst="rect">
              <a:avLst/>
            </a:prstGeom>
            <a:noFill/>
            <a:ln w="19050">
              <a:solidFill>
                <a:srgbClr val="0070C0"/>
              </a:solidFill>
            </a:ln>
          </p:spPr>
          <p:txBody>
            <a:bodyPr wrap="square" rtlCol="0">
              <a:spAutoFit/>
            </a:bodyPr>
            <a:lstStyle/>
            <a:p>
              <a:r>
                <a:rPr kumimoji="1" lang="ja-JP" altLang="en-US" b="1" dirty="0">
                  <a:solidFill>
                    <a:schemeClr val="accent5">
                      <a:lumMod val="75000"/>
                    </a:schemeClr>
                  </a:solidFill>
                  <a:latin typeface="メイリオ" panose="020B0604030504040204" pitchFamily="50" charset="-128"/>
                  <a:ea typeface="メイリオ" panose="020B0604030504040204" pitchFamily="50" charset="-128"/>
                </a:rPr>
                <a:t>①データ寄託</a:t>
              </a:r>
            </a:p>
          </p:txBody>
        </p:sp>
        <p:sp>
          <p:nvSpPr>
            <p:cNvPr id="90" name="右矢印 59">
              <a:extLst>
                <a:ext uri="{FF2B5EF4-FFF2-40B4-BE49-F238E27FC236}">
                  <a16:creationId xmlns:a16="http://schemas.microsoft.com/office/drawing/2014/main" id="{7ABDC8DF-F17C-4AEF-A4C0-09718C85B7DC}"/>
                </a:ext>
              </a:extLst>
            </p:cNvPr>
            <p:cNvSpPr/>
            <p:nvPr/>
          </p:nvSpPr>
          <p:spPr>
            <a:xfrm rot="16200000">
              <a:off x="1968052" y="5380679"/>
              <a:ext cx="337520" cy="3463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1" name="右矢印 60">
              <a:extLst>
                <a:ext uri="{FF2B5EF4-FFF2-40B4-BE49-F238E27FC236}">
                  <a16:creationId xmlns:a16="http://schemas.microsoft.com/office/drawing/2014/main" id="{5FC7327C-E6B3-46EB-AA7A-B939D1891987}"/>
                </a:ext>
              </a:extLst>
            </p:cNvPr>
            <p:cNvSpPr/>
            <p:nvPr/>
          </p:nvSpPr>
          <p:spPr>
            <a:xfrm rot="16200000">
              <a:off x="3609878" y="5399908"/>
              <a:ext cx="337520" cy="3463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nvGrpSpPr>
            <p:cNvPr id="92" name="グループ化 91">
              <a:extLst>
                <a:ext uri="{FF2B5EF4-FFF2-40B4-BE49-F238E27FC236}">
                  <a16:creationId xmlns:a16="http://schemas.microsoft.com/office/drawing/2014/main" id="{D6D2FE3B-B7C0-46A1-B2F8-4EEFA144DB15}"/>
                </a:ext>
              </a:extLst>
            </p:cNvPr>
            <p:cNvGrpSpPr/>
            <p:nvPr/>
          </p:nvGrpSpPr>
          <p:grpSpPr>
            <a:xfrm>
              <a:off x="1347863" y="2761879"/>
              <a:ext cx="268670" cy="611850"/>
              <a:chOff x="7589048" y="1377382"/>
              <a:chExt cx="930664" cy="2159791"/>
            </a:xfrm>
            <a:solidFill>
              <a:schemeClr val="accent2">
                <a:lumMod val="75000"/>
              </a:schemeClr>
            </a:solidFill>
          </p:grpSpPr>
          <p:sp>
            <p:nvSpPr>
              <p:cNvPr id="117" name="弦 116">
                <a:extLst>
                  <a:ext uri="{FF2B5EF4-FFF2-40B4-BE49-F238E27FC236}">
                    <a16:creationId xmlns:a16="http://schemas.microsoft.com/office/drawing/2014/main" id="{18012A09-A93F-4417-B36D-8A0A6D68D094}"/>
                  </a:ext>
                </a:extLst>
              </p:cNvPr>
              <p:cNvSpPr/>
              <p:nvPr/>
            </p:nvSpPr>
            <p:spPr>
              <a:xfrm rot="5400000">
                <a:off x="7587791" y="2357425"/>
                <a:ext cx="936104" cy="919014"/>
              </a:xfrm>
              <a:prstGeom prst="chord">
                <a:avLst>
                  <a:gd name="adj1" fmla="val 4973998"/>
                  <a:gd name="adj2" fmla="val 166514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8" name="正方形/長方形 117">
                <a:extLst>
                  <a:ext uri="{FF2B5EF4-FFF2-40B4-BE49-F238E27FC236}">
                    <a16:creationId xmlns:a16="http://schemas.microsoft.com/office/drawing/2014/main" id="{1FBF1E2A-790D-4B86-BC96-1E7B62F598FF}"/>
                  </a:ext>
                </a:extLst>
              </p:cNvPr>
              <p:cNvSpPr/>
              <p:nvPr/>
            </p:nvSpPr>
            <p:spPr>
              <a:xfrm>
                <a:off x="7596336" y="2834060"/>
                <a:ext cx="923376" cy="7031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9" name="楕円 118">
                <a:extLst>
                  <a:ext uri="{FF2B5EF4-FFF2-40B4-BE49-F238E27FC236}">
                    <a16:creationId xmlns:a16="http://schemas.microsoft.com/office/drawing/2014/main" id="{842894CA-7539-4D0E-8238-4828C77C9478}"/>
                  </a:ext>
                </a:extLst>
              </p:cNvPr>
              <p:cNvSpPr/>
              <p:nvPr/>
            </p:nvSpPr>
            <p:spPr>
              <a:xfrm>
                <a:off x="7589048" y="1377382"/>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grpSp>
          <p:nvGrpSpPr>
            <p:cNvPr id="93" name="グループ化 92">
              <a:extLst>
                <a:ext uri="{FF2B5EF4-FFF2-40B4-BE49-F238E27FC236}">
                  <a16:creationId xmlns:a16="http://schemas.microsoft.com/office/drawing/2014/main" id="{1A92E98F-9EA8-4259-B0B7-E8EBC31B0627}"/>
                </a:ext>
              </a:extLst>
            </p:cNvPr>
            <p:cNvGrpSpPr/>
            <p:nvPr/>
          </p:nvGrpSpPr>
          <p:grpSpPr>
            <a:xfrm>
              <a:off x="1689121" y="2770500"/>
              <a:ext cx="270622" cy="603229"/>
              <a:chOff x="7589048" y="1377382"/>
              <a:chExt cx="926302" cy="2129359"/>
            </a:xfrm>
            <a:solidFill>
              <a:schemeClr val="accent2">
                <a:lumMod val="75000"/>
              </a:schemeClr>
            </a:solidFill>
          </p:grpSpPr>
          <p:sp>
            <p:nvSpPr>
              <p:cNvPr id="114" name="弦 113">
                <a:extLst>
                  <a:ext uri="{FF2B5EF4-FFF2-40B4-BE49-F238E27FC236}">
                    <a16:creationId xmlns:a16="http://schemas.microsoft.com/office/drawing/2014/main" id="{7BF9A04E-4851-4041-B400-8BECDA9A42FC}"/>
                  </a:ext>
                </a:extLst>
              </p:cNvPr>
              <p:cNvSpPr/>
              <p:nvPr/>
            </p:nvSpPr>
            <p:spPr>
              <a:xfrm rot="5400000">
                <a:off x="7587791" y="2357425"/>
                <a:ext cx="936104" cy="919014"/>
              </a:xfrm>
              <a:prstGeom prst="chord">
                <a:avLst>
                  <a:gd name="adj1" fmla="val 4973998"/>
                  <a:gd name="adj2" fmla="val 166514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5" name="正方形/長方形 114">
                <a:extLst>
                  <a:ext uri="{FF2B5EF4-FFF2-40B4-BE49-F238E27FC236}">
                    <a16:creationId xmlns:a16="http://schemas.microsoft.com/office/drawing/2014/main" id="{8DB322D7-443C-4460-BCE9-3A4090B5C244}"/>
                  </a:ext>
                </a:extLst>
              </p:cNvPr>
              <p:cNvSpPr/>
              <p:nvPr/>
            </p:nvSpPr>
            <p:spPr>
              <a:xfrm>
                <a:off x="7596335" y="2834059"/>
                <a:ext cx="907111" cy="6726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6" name="楕円 115">
                <a:extLst>
                  <a:ext uri="{FF2B5EF4-FFF2-40B4-BE49-F238E27FC236}">
                    <a16:creationId xmlns:a16="http://schemas.microsoft.com/office/drawing/2014/main" id="{4BF72167-1F49-45DB-B803-57FD3B07BD46}"/>
                  </a:ext>
                </a:extLst>
              </p:cNvPr>
              <p:cNvSpPr/>
              <p:nvPr/>
            </p:nvSpPr>
            <p:spPr>
              <a:xfrm>
                <a:off x="7589048" y="1377382"/>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grpSp>
          <p:nvGrpSpPr>
            <p:cNvPr id="94" name="グループ化 93">
              <a:extLst>
                <a:ext uri="{FF2B5EF4-FFF2-40B4-BE49-F238E27FC236}">
                  <a16:creationId xmlns:a16="http://schemas.microsoft.com/office/drawing/2014/main" id="{5FF9F4CA-10B6-45BE-9238-D6313152E6C7}"/>
                </a:ext>
              </a:extLst>
            </p:cNvPr>
            <p:cNvGrpSpPr/>
            <p:nvPr/>
          </p:nvGrpSpPr>
          <p:grpSpPr>
            <a:xfrm>
              <a:off x="2040222" y="2773315"/>
              <a:ext cx="271896" cy="611850"/>
              <a:chOff x="7589048" y="1377382"/>
              <a:chExt cx="930664" cy="2159791"/>
            </a:xfrm>
            <a:solidFill>
              <a:schemeClr val="accent2">
                <a:lumMod val="75000"/>
              </a:schemeClr>
            </a:solidFill>
          </p:grpSpPr>
          <p:sp>
            <p:nvSpPr>
              <p:cNvPr id="111" name="弦 110">
                <a:extLst>
                  <a:ext uri="{FF2B5EF4-FFF2-40B4-BE49-F238E27FC236}">
                    <a16:creationId xmlns:a16="http://schemas.microsoft.com/office/drawing/2014/main" id="{6D1889A6-FC1F-4EF6-B685-10032C76BE1E}"/>
                  </a:ext>
                </a:extLst>
              </p:cNvPr>
              <p:cNvSpPr/>
              <p:nvPr/>
            </p:nvSpPr>
            <p:spPr>
              <a:xfrm rot="5400000">
                <a:off x="7587791" y="2357425"/>
                <a:ext cx="936104" cy="919014"/>
              </a:xfrm>
              <a:prstGeom prst="chord">
                <a:avLst>
                  <a:gd name="adj1" fmla="val 4973998"/>
                  <a:gd name="adj2" fmla="val 166514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2" name="正方形/長方形 111">
                <a:extLst>
                  <a:ext uri="{FF2B5EF4-FFF2-40B4-BE49-F238E27FC236}">
                    <a16:creationId xmlns:a16="http://schemas.microsoft.com/office/drawing/2014/main" id="{8F24EA27-DCCB-4BC9-B7AC-B40D6AB23615}"/>
                  </a:ext>
                </a:extLst>
              </p:cNvPr>
              <p:cNvSpPr/>
              <p:nvPr/>
            </p:nvSpPr>
            <p:spPr>
              <a:xfrm>
                <a:off x="7596336" y="2834060"/>
                <a:ext cx="923376" cy="7031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3" name="楕円 112">
                <a:extLst>
                  <a:ext uri="{FF2B5EF4-FFF2-40B4-BE49-F238E27FC236}">
                    <a16:creationId xmlns:a16="http://schemas.microsoft.com/office/drawing/2014/main" id="{3B5F9055-76A4-4C33-AF96-551AC2FD02AB}"/>
                  </a:ext>
                </a:extLst>
              </p:cNvPr>
              <p:cNvSpPr/>
              <p:nvPr/>
            </p:nvSpPr>
            <p:spPr>
              <a:xfrm>
                <a:off x="7589048" y="1377382"/>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95" name="テキスト ボックス 94">
              <a:extLst>
                <a:ext uri="{FF2B5EF4-FFF2-40B4-BE49-F238E27FC236}">
                  <a16:creationId xmlns:a16="http://schemas.microsoft.com/office/drawing/2014/main" id="{A6479052-0942-4788-A7DF-A244B97C5612}"/>
                </a:ext>
              </a:extLst>
            </p:cNvPr>
            <p:cNvSpPr txBox="1"/>
            <p:nvPr/>
          </p:nvSpPr>
          <p:spPr>
            <a:xfrm>
              <a:off x="1133614" y="3427020"/>
              <a:ext cx="1441420" cy="307777"/>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国内外の研究者</a:t>
              </a:r>
            </a:p>
          </p:txBody>
        </p:sp>
        <p:sp>
          <p:nvSpPr>
            <p:cNvPr id="96" name="右矢印 89">
              <a:extLst>
                <a:ext uri="{FF2B5EF4-FFF2-40B4-BE49-F238E27FC236}">
                  <a16:creationId xmlns:a16="http://schemas.microsoft.com/office/drawing/2014/main" id="{47874ACF-09B9-4739-877A-BDC536D36023}"/>
                </a:ext>
              </a:extLst>
            </p:cNvPr>
            <p:cNvSpPr/>
            <p:nvPr/>
          </p:nvSpPr>
          <p:spPr>
            <a:xfrm>
              <a:off x="2560676" y="2888557"/>
              <a:ext cx="583783" cy="3568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7" name="右矢印 90">
              <a:extLst>
                <a:ext uri="{FF2B5EF4-FFF2-40B4-BE49-F238E27FC236}">
                  <a16:creationId xmlns:a16="http://schemas.microsoft.com/office/drawing/2014/main" id="{6AF28334-E222-42B1-80B7-A9E3A0036FA0}"/>
                </a:ext>
              </a:extLst>
            </p:cNvPr>
            <p:cNvSpPr/>
            <p:nvPr/>
          </p:nvSpPr>
          <p:spPr>
            <a:xfrm rot="16200000">
              <a:off x="1394764" y="2158764"/>
              <a:ext cx="583783" cy="3568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8" name="テキスト ボックス 97">
              <a:extLst>
                <a:ext uri="{FF2B5EF4-FFF2-40B4-BE49-F238E27FC236}">
                  <a16:creationId xmlns:a16="http://schemas.microsoft.com/office/drawing/2014/main" id="{479E456D-9DDE-446E-B97F-07D7BDD0A707}"/>
                </a:ext>
              </a:extLst>
            </p:cNvPr>
            <p:cNvSpPr txBox="1"/>
            <p:nvPr/>
          </p:nvSpPr>
          <p:spPr>
            <a:xfrm>
              <a:off x="1791027" y="2381188"/>
              <a:ext cx="646331"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検索</a:t>
              </a:r>
            </a:p>
          </p:txBody>
        </p:sp>
        <p:sp>
          <p:nvSpPr>
            <p:cNvPr id="99" name="テキスト ボックス 98">
              <a:extLst>
                <a:ext uri="{FF2B5EF4-FFF2-40B4-BE49-F238E27FC236}">
                  <a16:creationId xmlns:a16="http://schemas.microsoft.com/office/drawing/2014/main" id="{F50A3D54-9B42-4B16-9801-2D6726D365D8}"/>
                </a:ext>
              </a:extLst>
            </p:cNvPr>
            <p:cNvSpPr txBox="1"/>
            <p:nvPr/>
          </p:nvSpPr>
          <p:spPr>
            <a:xfrm>
              <a:off x="4040378" y="3821972"/>
              <a:ext cx="954107" cy="461665"/>
            </a:xfrm>
            <a:prstGeom prst="rect">
              <a:avLst/>
            </a:prstGeom>
            <a:noFill/>
          </p:spPr>
          <p:txBody>
            <a:bodyPr wrap="none" rtlCol="0">
              <a:spAutoFit/>
            </a:bodyPr>
            <a:lstStyle/>
            <a:p>
              <a:pPr algn="ctr"/>
              <a:r>
                <a:rPr lang="ja-JP" altLang="en-US" sz="1200" dirty="0">
                  <a:latin typeface="メイリオ" panose="020B0604030504040204" pitchFamily="50" charset="-128"/>
                  <a:ea typeface="メイリオ" panose="020B0604030504040204" pitchFamily="50" charset="-128"/>
                </a:rPr>
                <a:t>メタデータ</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の自動収集</a:t>
              </a:r>
              <a:endParaRPr kumimoji="1" lang="en-US" altLang="ja-JP" sz="1200" dirty="0">
                <a:latin typeface="メイリオ" panose="020B0604030504040204" pitchFamily="50" charset="-128"/>
                <a:ea typeface="メイリオ" panose="020B0604030504040204" pitchFamily="50" charset="-128"/>
              </a:endParaRPr>
            </a:p>
          </p:txBody>
        </p:sp>
        <p:sp>
          <p:nvSpPr>
            <p:cNvPr id="103" name="右矢印 110">
              <a:extLst>
                <a:ext uri="{FF2B5EF4-FFF2-40B4-BE49-F238E27FC236}">
                  <a16:creationId xmlns:a16="http://schemas.microsoft.com/office/drawing/2014/main" id="{A0E3A45B-5C9B-469D-A5FC-F309C46CAED3}"/>
                </a:ext>
              </a:extLst>
            </p:cNvPr>
            <p:cNvSpPr/>
            <p:nvPr/>
          </p:nvSpPr>
          <p:spPr>
            <a:xfrm rot="16200000">
              <a:off x="5234520" y="5433046"/>
              <a:ext cx="362681" cy="352309"/>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2" name="正方形/長方形 81">
              <a:extLst>
                <a:ext uri="{FF2B5EF4-FFF2-40B4-BE49-F238E27FC236}">
                  <a16:creationId xmlns:a16="http://schemas.microsoft.com/office/drawing/2014/main" id="{06AC8F5A-4F8C-4E1E-88BB-5BB2695819C8}"/>
                </a:ext>
              </a:extLst>
            </p:cNvPr>
            <p:cNvSpPr/>
            <p:nvPr/>
          </p:nvSpPr>
          <p:spPr>
            <a:xfrm>
              <a:off x="3204756" y="2490713"/>
              <a:ext cx="2685238" cy="1137538"/>
            </a:xfrm>
            <a:prstGeom prst="rect">
              <a:avLst/>
            </a:prstGeom>
            <a:ln w="28575">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ja-JP" altLang="en-US" sz="1400" dirty="0">
                  <a:latin typeface="メイリオ" panose="020B0604030504040204" pitchFamily="50" charset="-128"/>
                  <a:ea typeface="メイリオ" panose="020B0604030504040204" pitchFamily="50" charset="-128"/>
                </a:rPr>
                <a:t>人社</a:t>
              </a:r>
              <a:r>
                <a:rPr lang="ja-JP" altLang="ja-JP" sz="1400" dirty="0">
                  <a:latin typeface="メイリオ" panose="020B0604030504040204" pitchFamily="50" charset="-128"/>
                  <a:ea typeface="メイリオ" panose="020B0604030504040204" pitchFamily="50" charset="-128"/>
                </a:rPr>
                <a:t>データカタログ</a:t>
              </a:r>
              <a:endParaRPr kumimoji="1" lang="ja-JP" altLang="en-US" sz="1400" dirty="0">
                <a:latin typeface="メイリオ" panose="020B0604030504040204" pitchFamily="50" charset="-128"/>
                <a:ea typeface="メイリオ" panose="020B0604030504040204" pitchFamily="50" charset="-128"/>
              </a:endParaRPr>
            </a:p>
          </p:txBody>
        </p:sp>
      </p:grpSp>
      <p:sp>
        <p:nvSpPr>
          <p:cNvPr id="159" name="雲形吹き出し 12">
            <a:extLst>
              <a:ext uri="{FF2B5EF4-FFF2-40B4-BE49-F238E27FC236}">
                <a16:creationId xmlns:a16="http://schemas.microsoft.com/office/drawing/2014/main" id="{975DA4B3-A03A-4A6B-AD8D-033BBC04BB63}"/>
              </a:ext>
            </a:extLst>
          </p:cNvPr>
          <p:cNvSpPr/>
          <p:nvPr/>
        </p:nvSpPr>
        <p:spPr>
          <a:xfrm>
            <a:off x="988988" y="5341524"/>
            <a:ext cx="2020477" cy="1154588"/>
          </a:xfrm>
          <a:prstGeom prst="cloudCallout">
            <a:avLst>
              <a:gd name="adj1" fmla="val 71079"/>
              <a:gd name="adj2" fmla="val 33594"/>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600" dirty="0">
              <a:latin typeface="メイリオ" panose="020B0604030504040204" pitchFamily="50" charset="-128"/>
              <a:ea typeface="メイリオ" panose="020B0604030504040204" pitchFamily="50" charset="-128"/>
            </a:endParaRPr>
          </a:p>
        </p:txBody>
      </p:sp>
      <p:pic>
        <p:nvPicPr>
          <p:cNvPr id="160" name="Picture 6" descr="真剣な会議のイラスト（男性）">
            <a:extLst>
              <a:ext uri="{FF2B5EF4-FFF2-40B4-BE49-F238E27FC236}">
                <a16:creationId xmlns:a16="http://schemas.microsoft.com/office/drawing/2014/main" id="{40D27057-30CF-4DEF-A798-14060B4CCB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6117" y="5510367"/>
            <a:ext cx="1324562" cy="1324562"/>
          </a:xfrm>
          <a:prstGeom prst="rect">
            <a:avLst/>
          </a:prstGeom>
          <a:noFill/>
          <a:extLst>
            <a:ext uri="{909E8E84-426E-40DD-AFC4-6F175D3DCCD1}">
              <a14:hiddenFill xmlns:a14="http://schemas.microsoft.com/office/drawing/2010/main">
                <a:solidFill>
                  <a:srgbClr val="FFFFFF"/>
                </a:solidFill>
              </a14:hiddenFill>
            </a:ext>
          </a:extLst>
        </p:spPr>
      </p:pic>
      <p:sp>
        <p:nvSpPr>
          <p:cNvPr id="161" name="雲形吹き出し 12">
            <a:extLst>
              <a:ext uri="{FF2B5EF4-FFF2-40B4-BE49-F238E27FC236}">
                <a16:creationId xmlns:a16="http://schemas.microsoft.com/office/drawing/2014/main" id="{E763E2C2-7E66-4B52-B4DC-498CCAC1F0BD}"/>
              </a:ext>
            </a:extLst>
          </p:cNvPr>
          <p:cNvSpPr/>
          <p:nvPr/>
        </p:nvSpPr>
        <p:spPr>
          <a:xfrm>
            <a:off x="6586608" y="5392294"/>
            <a:ext cx="2305032" cy="1064643"/>
          </a:xfrm>
          <a:prstGeom prst="cloudCallout">
            <a:avLst>
              <a:gd name="adj1" fmla="val -51823"/>
              <a:gd name="adj2" fmla="val 42495"/>
            </a:avLst>
          </a:prstGeom>
          <a:solidFill>
            <a:schemeClr val="accent4">
              <a:lumMod val="20000"/>
              <a:lumOff val="80000"/>
            </a:schemeClr>
          </a:solidFill>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研究データは</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自分たちで</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管理したい</a:t>
            </a:r>
          </a:p>
        </p:txBody>
      </p:sp>
      <p:sp>
        <p:nvSpPr>
          <p:cNvPr id="3" name="正方形/長方形 2"/>
          <p:cNvSpPr/>
          <p:nvPr/>
        </p:nvSpPr>
        <p:spPr>
          <a:xfrm>
            <a:off x="1229041" y="5571970"/>
            <a:ext cx="1691359" cy="830997"/>
          </a:xfrm>
          <a:prstGeom prst="rect">
            <a:avLst/>
          </a:prstGeom>
        </p:spPr>
        <p:txBody>
          <a:bodyPr wrap="square">
            <a:spAutoFit/>
          </a:bodyPr>
          <a:lstStyle/>
          <a:p>
            <a:r>
              <a:rPr lang="ja-JP" altLang="en-US" sz="1600" dirty="0">
                <a:latin typeface="メイリオ" panose="020B0604030504040204" pitchFamily="50" charset="-128"/>
                <a:ea typeface="メイリオ" panose="020B0604030504040204" pitchFamily="50" charset="-128"/>
              </a:rPr>
              <a:t>自分たちの研究データを預かって欲しい</a:t>
            </a:r>
          </a:p>
        </p:txBody>
      </p:sp>
      <p:sp>
        <p:nvSpPr>
          <p:cNvPr id="51" name="テキスト ボックス 50">
            <a:extLst>
              <a:ext uri="{FF2B5EF4-FFF2-40B4-BE49-F238E27FC236}">
                <a16:creationId xmlns:a16="http://schemas.microsoft.com/office/drawing/2014/main" id="{570B728B-9D69-4AD7-AB19-AA47E6C8CD5D}"/>
              </a:ext>
            </a:extLst>
          </p:cNvPr>
          <p:cNvSpPr txBox="1"/>
          <p:nvPr/>
        </p:nvSpPr>
        <p:spPr>
          <a:xfrm>
            <a:off x="5261710" y="5022962"/>
            <a:ext cx="3747085" cy="369332"/>
          </a:xfrm>
          <a:prstGeom prst="rect">
            <a:avLst/>
          </a:prstGeom>
          <a:noFill/>
          <a:ln w="19050">
            <a:solidFill>
              <a:schemeClr val="accent4">
                <a:lumMod val="75000"/>
              </a:schemeClr>
            </a:solidFill>
          </a:ln>
        </p:spPr>
        <p:txBody>
          <a:bodyPr wrap="square" rtlCol="0">
            <a:spAutoFit/>
          </a:bodyPr>
          <a:lstStyle/>
          <a:p>
            <a:r>
              <a:rPr lang="ja-JP" altLang="en-US" b="1" dirty="0">
                <a:solidFill>
                  <a:schemeClr val="accent4">
                    <a:lumMod val="75000"/>
                  </a:schemeClr>
                </a:solidFill>
                <a:latin typeface="メイリオ" panose="020B0604030504040204" pitchFamily="50" charset="-128"/>
                <a:ea typeface="メイリオ" panose="020B0604030504040204" pitchFamily="50" charset="-128"/>
              </a:rPr>
              <a:t>②機関レポジトリ</a:t>
            </a:r>
            <a:r>
              <a:rPr kumimoji="1" lang="ja-JP" altLang="en-US" b="1" dirty="0">
                <a:solidFill>
                  <a:schemeClr val="accent4">
                    <a:lumMod val="75000"/>
                  </a:schemeClr>
                </a:solidFill>
                <a:latin typeface="メイリオ" panose="020B0604030504040204" pitchFamily="50" charset="-128"/>
                <a:ea typeface="メイリオ" panose="020B0604030504040204" pitchFamily="50" charset="-128"/>
              </a:rPr>
              <a:t>を利用して</a:t>
            </a:r>
            <a:r>
              <a:rPr lang="ja-JP" altLang="en-US" b="1" dirty="0">
                <a:solidFill>
                  <a:schemeClr val="accent4">
                    <a:lumMod val="75000"/>
                  </a:schemeClr>
                </a:solidFill>
                <a:latin typeface="メイリオ" panose="020B0604030504040204" pitchFamily="50" charset="-128"/>
                <a:ea typeface="メイリオ" panose="020B0604030504040204" pitchFamily="50" charset="-128"/>
              </a:rPr>
              <a:t>公開</a:t>
            </a:r>
            <a:endParaRPr kumimoji="1" lang="ja-JP" altLang="en-US" b="1" dirty="0">
              <a:solidFill>
                <a:schemeClr val="accent4">
                  <a:lumMod val="75000"/>
                </a:schemeClr>
              </a:solidFill>
              <a:latin typeface="メイリオ" panose="020B0604030504040204" pitchFamily="50" charset="-128"/>
              <a:ea typeface="メイリオ" panose="020B0604030504040204" pitchFamily="50" charset="-128"/>
            </a:endParaRPr>
          </a:p>
        </p:txBody>
      </p:sp>
      <p:sp>
        <p:nvSpPr>
          <p:cNvPr id="52" name="Can 2">
            <a:extLst>
              <a:ext uri="{FF2B5EF4-FFF2-40B4-BE49-F238E27FC236}">
                <a16:creationId xmlns:a16="http://schemas.microsoft.com/office/drawing/2014/main" id="{7E059E11-42CC-433F-AF2A-CCA8B9D56FFC}"/>
              </a:ext>
            </a:extLst>
          </p:cNvPr>
          <p:cNvSpPr/>
          <p:nvPr/>
        </p:nvSpPr>
        <p:spPr>
          <a:xfrm>
            <a:off x="7115559" y="3975263"/>
            <a:ext cx="1056476" cy="690936"/>
          </a:xfrm>
          <a:prstGeom prst="can">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機関</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レポジトリ</a:t>
            </a:r>
            <a:endParaRPr lang="en-US" sz="1200" dirty="0">
              <a:latin typeface="メイリオ" panose="020B0604030504040204" pitchFamily="50" charset="-128"/>
              <a:ea typeface="メイリオ" panose="020B0604030504040204" pitchFamily="50" charset="-128"/>
            </a:endParaRPr>
          </a:p>
        </p:txBody>
      </p:sp>
      <p:sp>
        <p:nvSpPr>
          <p:cNvPr id="53" name="U ターン矢印 31">
            <a:extLst>
              <a:ext uri="{FF2B5EF4-FFF2-40B4-BE49-F238E27FC236}">
                <a16:creationId xmlns:a16="http://schemas.microsoft.com/office/drawing/2014/main" id="{437C164A-E7A8-4155-91DF-C2246218F06A}"/>
              </a:ext>
            </a:extLst>
          </p:cNvPr>
          <p:cNvSpPr/>
          <p:nvPr/>
        </p:nvSpPr>
        <p:spPr>
          <a:xfrm rot="8264113">
            <a:off x="6606660" y="3109560"/>
            <a:ext cx="473211" cy="956525"/>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54" name="右矢印 110">
            <a:extLst>
              <a:ext uri="{FF2B5EF4-FFF2-40B4-BE49-F238E27FC236}">
                <a16:creationId xmlns:a16="http://schemas.microsoft.com/office/drawing/2014/main" id="{A0E3A45B-5C9B-469D-A5FC-F309C46CAED3}"/>
              </a:ext>
            </a:extLst>
          </p:cNvPr>
          <p:cNvSpPr/>
          <p:nvPr/>
        </p:nvSpPr>
        <p:spPr>
          <a:xfrm rot="16200000">
            <a:off x="7534767" y="4657442"/>
            <a:ext cx="297117" cy="35043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9" name="円形吹き出し 48"/>
          <p:cNvSpPr/>
          <p:nvPr/>
        </p:nvSpPr>
        <p:spPr>
          <a:xfrm>
            <a:off x="6471057" y="1633968"/>
            <a:ext cx="1808793" cy="857532"/>
          </a:xfrm>
          <a:prstGeom prst="wedgeEllipseCallout">
            <a:avLst>
              <a:gd name="adj1" fmla="val -67674"/>
              <a:gd name="adj2" fmla="val -56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メイリオ" panose="020B0604030504040204" pitchFamily="50" charset="-128"/>
                <a:ea typeface="メイリオ" panose="020B0604030504040204" pitchFamily="50" charset="-128"/>
              </a:rPr>
              <a:t>JAIRO Cloud</a:t>
            </a:r>
            <a:r>
              <a:rPr kumimoji="1" lang="ja-JP" altLang="en-US" sz="1400" dirty="0">
                <a:solidFill>
                  <a:schemeClr val="tx1"/>
                </a:solidFill>
                <a:latin typeface="メイリオ" panose="020B0604030504040204" pitchFamily="50" charset="-128"/>
                <a:ea typeface="メイリオ" panose="020B0604030504040204" pitchFamily="50" charset="-128"/>
              </a:rPr>
              <a:t>の仕組みを使って構築</a:t>
            </a:r>
          </a:p>
        </p:txBody>
      </p:sp>
      <p:pic>
        <p:nvPicPr>
          <p:cNvPr id="55" name="図 54">
            <a:extLst>
              <a:ext uri="{FF2B5EF4-FFF2-40B4-BE49-F238E27FC236}">
                <a16:creationId xmlns:a16="http://schemas.microsoft.com/office/drawing/2014/main" id="{17FDCEB4-669C-4E0A-8221-340C6601C998}"/>
              </a:ext>
            </a:extLst>
          </p:cNvPr>
          <p:cNvPicPr>
            <a:picLocks noChangeAspect="1"/>
          </p:cNvPicPr>
          <p:nvPr/>
        </p:nvPicPr>
        <p:blipFill>
          <a:blip r:embed="rId6"/>
          <a:stretch>
            <a:fillRect/>
          </a:stretch>
        </p:blipFill>
        <p:spPr>
          <a:xfrm>
            <a:off x="4784794" y="2623566"/>
            <a:ext cx="947981" cy="606600"/>
          </a:xfrm>
          <a:prstGeom prst="rect">
            <a:avLst/>
          </a:prstGeom>
        </p:spPr>
      </p:pic>
    </p:spTree>
    <p:extLst>
      <p:ext uri="{BB962C8B-B14F-4D97-AF65-F5344CB8AC3E}">
        <p14:creationId xmlns:p14="http://schemas.microsoft.com/office/powerpoint/2010/main" val="3495260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2000" y="598125"/>
            <a:ext cx="7920000" cy="719820"/>
          </a:xfrm>
        </p:spPr>
        <p:txBody>
          <a:bodyPr>
            <a:noAutofit/>
          </a:bodyPr>
          <a:lstStyle/>
          <a:p>
            <a:r>
              <a:rPr lang="ja-JP" altLang="en-US" sz="3600" b="1" dirty="0">
                <a:solidFill>
                  <a:schemeClr val="accent1">
                    <a:lumMod val="75000"/>
                  </a:schemeClr>
                </a:solidFill>
                <a:latin typeface="メイリオ" panose="020B0604030504040204" pitchFamily="50" charset="-128"/>
                <a:ea typeface="メイリオ" panose="020B0604030504040204" pitchFamily="50" charset="-128"/>
              </a:rPr>
              <a:t>③ 研究データを公開できる環境</a:t>
            </a:r>
            <a:endParaRPr kumimoji="1" lang="ja-JP" altLang="en-US" sz="2800" dirty="0"/>
          </a:p>
        </p:txBody>
      </p:sp>
      <p:sp>
        <p:nvSpPr>
          <p:cNvPr id="3" name="コンテンツ プレースホルダー 2"/>
          <p:cNvSpPr>
            <a:spLocks noGrp="1"/>
          </p:cNvSpPr>
          <p:nvPr>
            <p:ph idx="1"/>
          </p:nvPr>
        </p:nvSpPr>
        <p:spPr>
          <a:xfrm>
            <a:off x="612000" y="1828800"/>
            <a:ext cx="7920000" cy="4759200"/>
          </a:xfrm>
        </p:spPr>
        <p:txBody>
          <a:bodyPr>
            <a:normAutofit/>
          </a:bodyPr>
          <a:lstStyle/>
          <a:p>
            <a:pPr marL="0" indent="0">
              <a:buNone/>
            </a:pPr>
            <a:r>
              <a:rPr lang="ja-JP" altLang="en-US" dirty="0"/>
              <a:t>人文社会科学研究機関の状況</a:t>
            </a:r>
            <a:endParaRPr lang="en-US" altLang="ja-JP" dirty="0"/>
          </a:p>
          <a:p>
            <a:pPr lvl="1"/>
            <a:endParaRPr lang="en-US" altLang="ja-JP" sz="1600" dirty="0"/>
          </a:p>
          <a:p>
            <a:pPr lvl="1"/>
            <a:r>
              <a:rPr lang="ja-JP" altLang="en-US" dirty="0"/>
              <a:t>独自のインフラを持たずに運用したい</a:t>
            </a:r>
            <a:endParaRPr lang="en-US" altLang="ja-JP" dirty="0"/>
          </a:p>
          <a:p>
            <a:pPr lvl="2"/>
            <a:r>
              <a:rPr lang="ja-JP" altLang="en-US" dirty="0"/>
              <a:t>少人数による運営、インフラを整備する人員がいない</a:t>
            </a:r>
            <a:endParaRPr lang="en-US" altLang="ja-JP" dirty="0"/>
          </a:p>
          <a:p>
            <a:pPr lvl="1"/>
            <a:r>
              <a:rPr lang="ja-JP" altLang="en-US" dirty="0"/>
              <a:t>外部システムと連携して利用促進を行いたい</a:t>
            </a:r>
            <a:endParaRPr lang="en-US" altLang="ja-JP" dirty="0"/>
          </a:p>
          <a:p>
            <a:pPr lvl="2"/>
            <a:r>
              <a:rPr lang="ja-JP" altLang="en-US" dirty="0"/>
              <a:t>データカタログ、オンライン分析システムとの連携</a:t>
            </a:r>
            <a:endParaRPr lang="en-US" altLang="ja-JP" dirty="0"/>
          </a:p>
          <a:p>
            <a:pPr lvl="1"/>
            <a:r>
              <a:rPr lang="ja-JP" altLang="en-US" dirty="0"/>
              <a:t>利用者審査を行った上でデータを提供したい</a:t>
            </a:r>
            <a:endParaRPr lang="en-US" altLang="ja-JP" dirty="0"/>
          </a:p>
          <a:p>
            <a:pPr lvl="2"/>
            <a:r>
              <a:rPr lang="ja-JP" altLang="en-US" dirty="0"/>
              <a:t>利用資格、利用目的の制限</a:t>
            </a:r>
            <a:endParaRPr lang="en-US" altLang="ja-JP" dirty="0"/>
          </a:p>
          <a:p>
            <a:pPr marL="514350" lvl="2" indent="0">
              <a:buNone/>
            </a:pPr>
            <a:endParaRPr lang="en-US" altLang="ja-JP" sz="1800" dirty="0"/>
          </a:p>
          <a:p>
            <a:pPr marL="771525" lvl="3" indent="0">
              <a:buNone/>
            </a:pPr>
            <a:endParaRPr lang="en-US" altLang="ja-JP" sz="1800" dirty="0"/>
          </a:p>
          <a:p>
            <a:pPr marL="771525" lvl="3" indent="0">
              <a:buNone/>
            </a:pPr>
            <a:endParaRPr lang="en-US" altLang="ja-JP" sz="1800" dirty="0"/>
          </a:p>
          <a:p>
            <a:pPr lvl="1"/>
            <a:endParaRPr lang="en-US" altLang="ja-JP" dirty="0"/>
          </a:p>
          <a:p>
            <a:pPr marL="514350" lvl="2" indent="0">
              <a:buNone/>
            </a:pPr>
            <a:endParaRPr lang="en-US" altLang="ja-JP" dirty="0"/>
          </a:p>
          <a:p>
            <a:pPr marL="257175" lvl="1" indent="0">
              <a:buNone/>
            </a:pPr>
            <a:endParaRPr kumimoji="1" lang="en-US" altLang="ja-JP" dirty="0"/>
          </a:p>
          <a:p>
            <a:pPr lvl="1"/>
            <a:endParaRPr kumimoji="1" lang="ja-JP" altLang="en-US" dirty="0"/>
          </a:p>
        </p:txBody>
      </p:sp>
      <p:sp>
        <p:nvSpPr>
          <p:cNvPr id="4" name="テキスト ボックス 3"/>
          <p:cNvSpPr txBox="1"/>
          <p:nvPr/>
        </p:nvSpPr>
        <p:spPr>
          <a:xfrm>
            <a:off x="879226" y="5834126"/>
            <a:ext cx="7385548" cy="523220"/>
          </a:xfrm>
          <a:prstGeom prst="rect">
            <a:avLst/>
          </a:prstGeom>
          <a:noFill/>
        </p:spPr>
        <p:txBody>
          <a:bodyPr wrap="none" rtlCol="0">
            <a:spAutoFit/>
          </a:bodyPr>
          <a:lstStyle/>
          <a:p>
            <a:r>
              <a:rPr kumimoji="1" lang="ja-JP" altLang="en-US" sz="2800" dirty="0">
                <a:latin typeface="+mn-ea"/>
              </a:rPr>
              <a:t>機関リポジトリサービス</a:t>
            </a:r>
            <a:r>
              <a:rPr kumimoji="1" lang="en-US" altLang="ja-JP" sz="2800" dirty="0">
                <a:latin typeface="+mn-ea"/>
              </a:rPr>
              <a:t>JAIRO Cloud</a:t>
            </a:r>
            <a:r>
              <a:rPr kumimoji="1" lang="ja-JP" altLang="en-US" sz="2800" dirty="0">
                <a:latin typeface="+mn-ea"/>
              </a:rPr>
              <a:t>の利用</a:t>
            </a:r>
          </a:p>
        </p:txBody>
      </p:sp>
      <p:sp>
        <p:nvSpPr>
          <p:cNvPr id="5" name="下矢印 4"/>
          <p:cNvSpPr/>
          <p:nvPr/>
        </p:nvSpPr>
        <p:spPr>
          <a:xfrm>
            <a:off x="3956957" y="4919799"/>
            <a:ext cx="1230086" cy="6836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28650" y="1690689"/>
            <a:ext cx="7491888" cy="292825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4382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14300C-42B8-4386-8055-E06588CF4A4B}"/>
              </a:ext>
            </a:extLst>
          </p:cNvPr>
          <p:cNvSpPr>
            <a:spLocks noGrp="1"/>
          </p:cNvSpPr>
          <p:nvPr>
            <p:ph type="title"/>
          </p:nvPr>
        </p:nvSpPr>
        <p:spPr/>
        <p:txBody>
          <a:bodyPr/>
          <a:lstStyle/>
          <a:p>
            <a:r>
              <a:rPr kumimoji="1" lang="en-US" altLang="ja-JP" dirty="0"/>
              <a:t>JAIRO</a:t>
            </a:r>
            <a:r>
              <a:rPr lang="ja-JP" altLang="en-US" dirty="0"/>
              <a:t> </a:t>
            </a:r>
            <a:r>
              <a:rPr lang="en-US" altLang="ja-JP" dirty="0"/>
              <a:t>Cloud</a:t>
            </a:r>
            <a:r>
              <a:rPr lang="ja-JP" altLang="en-US" dirty="0"/>
              <a:t>の制限公開対応</a:t>
            </a:r>
            <a:endParaRPr kumimoji="1" lang="ja-JP" altLang="en-US" dirty="0"/>
          </a:p>
        </p:txBody>
      </p:sp>
      <p:sp>
        <p:nvSpPr>
          <p:cNvPr id="3" name="コンテンツ プレースホルダー 2">
            <a:extLst>
              <a:ext uri="{FF2B5EF4-FFF2-40B4-BE49-F238E27FC236}">
                <a16:creationId xmlns:a16="http://schemas.microsoft.com/office/drawing/2014/main" id="{66137E72-549C-412B-ADEF-C257E216528F}"/>
              </a:ext>
            </a:extLst>
          </p:cNvPr>
          <p:cNvSpPr>
            <a:spLocks noGrp="1"/>
          </p:cNvSpPr>
          <p:nvPr>
            <p:ph idx="1"/>
          </p:nvPr>
        </p:nvSpPr>
        <p:spPr/>
        <p:txBody>
          <a:bodyPr/>
          <a:lstStyle/>
          <a:p>
            <a:r>
              <a:rPr kumimoji="1" lang="ja-JP" altLang="en-US" dirty="0"/>
              <a:t>大阪商業大学と</a:t>
            </a:r>
            <a:r>
              <a:rPr kumimoji="1" lang="en-US" altLang="ja-JP" dirty="0"/>
              <a:t>NII</a:t>
            </a:r>
            <a:r>
              <a:rPr kumimoji="1" lang="ja-JP" altLang="en-US" dirty="0"/>
              <a:t>で</a:t>
            </a:r>
            <a:r>
              <a:rPr kumimoji="1" lang="en-US" altLang="ja-JP" dirty="0"/>
              <a:t>JAIRO Cloud</a:t>
            </a:r>
            <a:r>
              <a:rPr kumimoji="1" lang="ja-JP" altLang="en-US" dirty="0"/>
              <a:t>の制限公開機能を共同開発した。</a:t>
            </a:r>
          </a:p>
        </p:txBody>
      </p:sp>
      <p:pic>
        <p:nvPicPr>
          <p:cNvPr id="5" name="図 4">
            <a:extLst>
              <a:ext uri="{FF2B5EF4-FFF2-40B4-BE49-F238E27FC236}">
                <a16:creationId xmlns:a16="http://schemas.microsoft.com/office/drawing/2014/main" id="{3D4E7EEE-4CCB-4F0E-9756-D78FCEC8FD35}"/>
              </a:ext>
            </a:extLst>
          </p:cNvPr>
          <p:cNvPicPr>
            <a:picLocks noChangeAspect="1"/>
          </p:cNvPicPr>
          <p:nvPr/>
        </p:nvPicPr>
        <p:blipFill>
          <a:blip r:embed="rId2"/>
          <a:stretch>
            <a:fillRect/>
          </a:stretch>
        </p:blipFill>
        <p:spPr>
          <a:xfrm>
            <a:off x="1368500" y="2466683"/>
            <a:ext cx="6099099" cy="4174334"/>
          </a:xfrm>
          <a:prstGeom prst="rect">
            <a:avLst/>
          </a:prstGeom>
        </p:spPr>
      </p:pic>
      <p:sp>
        <p:nvSpPr>
          <p:cNvPr id="6" name="正方形/長方形 5">
            <a:extLst>
              <a:ext uri="{FF2B5EF4-FFF2-40B4-BE49-F238E27FC236}">
                <a16:creationId xmlns:a16="http://schemas.microsoft.com/office/drawing/2014/main" id="{3D826B31-4D89-4432-A73D-BA20C7C2EC23}"/>
              </a:ext>
            </a:extLst>
          </p:cNvPr>
          <p:cNvSpPr/>
          <p:nvPr/>
        </p:nvSpPr>
        <p:spPr>
          <a:xfrm>
            <a:off x="5360895" y="5800164"/>
            <a:ext cx="914400" cy="340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E17C1E4F-A35E-4AF6-9160-D2F43D994C22}"/>
              </a:ext>
            </a:extLst>
          </p:cNvPr>
          <p:cNvSpPr/>
          <p:nvPr/>
        </p:nvSpPr>
        <p:spPr>
          <a:xfrm>
            <a:off x="4715436" y="5342963"/>
            <a:ext cx="914400" cy="457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5706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5F6E2-CBD7-C5F7-7E3E-5551FAEEC91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5FE83A9-D788-4433-20F2-9EE76C4268C4}"/>
              </a:ext>
            </a:extLst>
          </p:cNvPr>
          <p:cNvSpPr>
            <a:spLocks noGrp="1"/>
          </p:cNvSpPr>
          <p:nvPr>
            <p:ph type="title"/>
          </p:nvPr>
        </p:nvSpPr>
        <p:spPr>
          <a:xfrm>
            <a:off x="648554" y="377274"/>
            <a:ext cx="7886700" cy="788171"/>
          </a:xfrm>
        </p:spPr>
        <p:txBody>
          <a:bodyPr>
            <a:normAutofit fontScale="90000"/>
          </a:bodyPr>
          <a:lstStyle/>
          <a:p>
            <a:r>
              <a:rPr kumimoji="1" lang="ja-JP" altLang="en-US" sz="3600" dirty="0"/>
              <a:t>どうやって研究データを公開するの？</a:t>
            </a:r>
            <a:endParaRPr kumimoji="1" lang="ja-JP" altLang="en-US" dirty="0"/>
          </a:p>
        </p:txBody>
      </p:sp>
      <p:sp>
        <p:nvSpPr>
          <p:cNvPr id="4" name="スライド番号プレースホルダー 3">
            <a:extLst>
              <a:ext uri="{FF2B5EF4-FFF2-40B4-BE49-F238E27FC236}">
                <a16:creationId xmlns:a16="http://schemas.microsoft.com/office/drawing/2014/main" id="{5F70F8FF-C13B-3144-0186-9391AA2C5CBE}"/>
              </a:ext>
            </a:extLst>
          </p:cNvPr>
          <p:cNvSpPr>
            <a:spLocks noGrp="1"/>
          </p:cNvSpPr>
          <p:nvPr>
            <p:ph type="sldNum" sz="quarter" idx="4294967295"/>
          </p:nvPr>
        </p:nvSpPr>
        <p:spPr>
          <a:xfrm>
            <a:off x="8604000" y="6587999"/>
            <a:ext cx="540000" cy="270000"/>
          </a:xfrm>
        </p:spPr>
        <p:txBody>
          <a:bodyPr/>
          <a:lstStyle/>
          <a:p>
            <a:fld id="{8AD8A7EA-FFF9-4F05-A2F5-0D01D6F70558}" type="slidenum">
              <a:rPr lang="ja-JP" altLang="en-US" smtClean="0"/>
              <a:pPr/>
              <a:t>33</a:t>
            </a:fld>
            <a:endParaRPr lang="ja-JP" altLang="en-US" dirty="0"/>
          </a:p>
        </p:txBody>
      </p:sp>
      <p:pic>
        <p:nvPicPr>
          <p:cNvPr id="5" name="コンテンツ プレースホルダー 4">
            <a:extLst>
              <a:ext uri="{FF2B5EF4-FFF2-40B4-BE49-F238E27FC236}">
                <a16:creationId xmlns:a16="http://schemas.microsoft.com/office/drawing/2014/main" id="{063D9D59-E3A5-B1C5-9C32-295637CA86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1572"/>
          <a:stretch/>
        </p:blipFill>
        <p:spPr>
          <a:xfrm>
            <a:off x="2024117" y="2039578"/>
            <a:ext cx="3686589" cy="1787103"/>
          </a:xfrm>
          <a:prstGeom prst="rect">
            <a:avLst/>
          </a:prstGeom>
          <a:ln w="15875">
            <a:solidFill>
              <a:schemeClr val="dk1"/>
            </a:solidFill>
          </a:ln>
        </p:spPr>
      </p:pic>
      <p:sp>
        <p:nvSpPr>
          <p:cNvPr id="14" name="正方形/長方形 13">
            <a:extLst>
              <a:ext uri="{FF2B5EF4-FFF2-40B4-BE49-F238E27FC236}">
                <a16:creationId xmlns:a16="http://schemas.microsoft.com/office/drawing/2014/main" id="{9D6ED429-A925-7B92-9DF0-8F614071B898}"/>
              </a:ext>
            </a:extLst>
          </p:cNvPr>
          <p:cNvSpPr/>
          <p:nvPr/>
        </p:nvSpPr>
        <p:spPr>
          <a:xfrm>
            <a:off x="1940931" y="1461608"/>
            <a:ext cx="3847877" cy="2473407"/>
          </a:xfrm>
          <a:prstGeom prst="rect">
            <a:avLst/>
          </a:prstGeom>
          <a:ln w="28575">
            <a:solidFill>
              <a:schemeClr val="accent2">
                <a:lumMod val="75000"/>
              </a:schemeClr>
            </a:solidFill>
          </a:ln>
        </p:spPr>
        <p:style>
          <a:lnRef idx="2">
            <a:schemeClr val="accent3"/>
          </a:lnRef>
          <a:fillRef idx="1">
            <a:schemeClr val="lt1"/>
          </a:fillRef>
          <a:effectRef idx="0">
            <a:schemeClr val="accent3"/>
          </a:effectRef>
          <a:fontRef idx="minor">
            <a:schemeClr val="dk1"/>
          </a:fontRef>
        </p:style>
        <p:txBody>
          <a:bodyPr rtlCol="0" anchor="t"/>
          <a:lstStyle/>
          <a:p>
            <a:pPr algn="ctr"/>
            <a:r>
              <a:rPr kumimoji="1" lang="en-US" altLang="ja-JP" sz="1600" b="1" dirty="0">
                <a:latin typeface="メイリオ" panose="020B0604030504040204" pitchFamily="50" charset="-128"/>
                <a:ea typeface="メイリオ" panose="020B0604030504040204" pitchFamily="50" charset="-128"/>
              </a:rPr>
              <a:t>JDCat</a:t>
            </a:r>
            <a:endParaRPr kumimoji="1" lang="ja-JP" altLang="en-US" sz="1600" b="1" dirty="0">
              <a:latin typeface="メイリオ" panose="020B0604030504040204" pitchFamily="50" charset="-128"/>
              <a:ea typeface="メイリオ" panose="020B0604030504040204" pitchFamily="50" charset="-128"/>
            </a:endParaRPr>
          </a:p>
        </p:txBody>
      </p:sp>
      <p:sp>
        <p:nvSpPr>
          <p:cNvPr id="59" name="正方形/長方形 3">
            <a:extLst>
              <a:ext uri="{FF2B5EF4-FFF2-40B4-BE49-F238E27FC236}">
                <a16:creationId xmlns:a16="http://schemas.microsoft.com/office/drawing/2014/main" id="{5D039876-B65F-73CA-8D1E-3138A32E615A}"/>
              </a:ext>
            </a:extLst>
          </p:cNvPr>
          <p:cNvSpPr/>
          <p:nvPr/>
        </p:nvSpPr>
        <p:spPr>
          <a:xfrm>
            <a:off x="6718630" y="4591339"/>
            <a:ext cx="2012516" cy="2018109"/>
          </a:xfrm>
          <a:prstGeom prst="rect">
            <a:avLst/>
          </a:prstGeom>
          <a:ln w="28575">
            <a:solidFill>
              <a:srgbClr val="002060"/>
            </a:solidFill>
          </a:ln>
        </p:spPr>
        <p:style>
          <a:lnRef idx="2">
            <a:schemeClr val="accent3"/>
          </a:lnRef>
          <a:fillRef idx="1">
            <a:schemeClr val="lt1"/>
          </a:fillRef>
          <a:effectRef idx="0">
            <a:schemeClr val="accent3"/>
          </a:effectRef>
          <a:fontRef idx="minor">
            <a:schemeClr val="dk1"/>
          </a:fontRef>
        </p:style>
        <p:txBody>
          <a:bodyPr rtlCol="0" anchor="b"/>
          <a:lstStyle/>
          <a:p>
            <a:pPr algn="ctr"/>
            <a:r>
              <a:rPr kumimoji="1" lang="ja-JP" altLang="en-US" sz="1400" b="1" dirty="0"/>
              <a:t>オンライン</a:t>
            </a:r>
            <a:endParaRPr kumimoji="1" lang="en-US" altLang="ja-JP" sz="1400" b="1" dirty="0"/>
          </a:p>
          <a:p>
            <a:pPr algn="ctr"/>
            <a:r>
              <a:rPr kumimoji="1" lang="ja-JP" altLang="en-US" sz="1400" b="1" dirty="0"/>
              <a:t>分析システム</a:t>
            </a:r>
          </a:p>
        </p:txBody>
      </p:sp>
      <p:pic>
        <p:nvPicPr>
          <p:cNvPr id="60" name="Picture 4">
            <a:extLst>
              <a:ext uri="{FF2B5EF4-FFF2-40B4-BE49-F238E27FC236}">
                <a16:creationId xmlns:a16="http://schemas.microsoft.com/office/drawing/2014/main" id="{5A4615E6-D119-6DDD-733A-BB69373D2D5F}"/>
              </a:ext>
            </a:extLst>
          </p:cNvPr>
          <p:cNvPicPr>
            <a:picLocks noChangeAspect="1"/>
          </p:cNvPicPr>
          <p:nvPr/>
        </p:nvPicPr>
        <p:blipFill>
          <a:blip r:embed="rId4"/>
          <a:stretch>
            <a:fillRect/>
          </a:stretch>
        </p:blipFill>
        <p:spPr>
          <a:xfrm>
            <a:off x="7083470" y="4724884"/>
            <a:ext cx="1157525" cy="479010"/>
          </a:xfrm>
          <a:prstGeom prst="rect">
            <a:avLst/>
          </a:prstGeom>
        </p:spPr>
      </p:pic>
      <p:sp>
        <p:nvSpPr>
          <p:cNvPr id="69" name="テキスト ボックス 68">
            <a:extLst>
              <a:ext uri="{FF2B5EF4-FFF2-40B4-BE49-F238E27FC236}">
                <a16:creationId xmlns:a16="http://schemas.microsoft.com/office/drawing/2014/main" id="{081DF6F3-0EC3-8D09-BA97-D4CB7071A19C}"/>
              </a:ext>
            </a:extLst>
          </p:cNvPr>
          <p:cNvSpPr txBox="1"/>
          <p:nvPr/>
        </p:nvSpPr>
        <p:spPr>
          <a:xfrm>
            <a:off x="5735832" y="5935830"/>
            <a:ext cx="1082348" cy="307777"/>
          </a:xfrm>
          <a:prstGeom prst="rect">
            <a:avLst/>
          </a:prstGeom>
          <a:noFill/>
        </p:spPr>
        <p:txBody>
          <a:bodyPr wrap="none" rtlCol="0">
            <a:spAutoFit/>
          </a:bodyPr>
          <a:lstStyle/>
          <a:p>
            <a:pPr algn="ctr"/>
            <a:r>
              <a:rPr lang="ja-JP" altLang="en-US" sz="1400" b="1" dirty="0">
                <a:solidFill>
                  <a:schemeClr val="accent1">
                    <a:lumMod val="50000"/>
                  </a:schemeClr>
                </a:solidFill>
                <a:latin typeface="メイリオ" panose="020B0604030504040204" pitchFamily="50" charset="-128"/>
                <a:ea typeface="メイリオ" panose="020B0604030504040204" pitchFamily="50" charset="-128"/>
              </a:rPr>
              <a:t>データ連携</a:t>
            </a:r>
            <a:endParaRPr kumimoji="1" lang="ja-JP" altLang="en-US" sz="1400" b="1" dirty="0">
              <a:solidFill>
                <a:schemeClr val="accent1">
                  <a:lumMod val="50000"/>
                </a:schemeClr>
              </a:solidFill>
              <a:latin typeface="メイリオ" panose="020B0604030504040204" pitchFamily="50" charset="-128"/>
              <a:ea typeface="メイリオ" panose="020B0604030504040204" pitchFamily="50" charset="-128"/>
            </a:endParaRPr>
          </a:p>
        </p:txBody>
      </p:sp>
      <p:sp>
        <p:nvSpPr>
          <p:cNvPr id="82" name="角丸四角形 81">
            <a:extLst>
              <a:ext uri="{FF2B5EF4-FFF2-40B4-BE49-F238E27FC236}">
                <a16:creationId xmlns:a16="http://schemas.microsoft.com/office/drawing/2014/main" id="{B2095391-5063-64E1-E106-12AD609AC354}"/>
              </a:ext>
            </a:extLst>
          </p:cNvPr>
          <p:cNvSpPr/>
          <p:nvPr/>
        </p:nvSpPr>
        <p:spPr>
          <a:xfrm>
            <a:off x="2088290" y="3574534"/>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83" name="角丸四角形 82">
            <a:extLst>
              <a:ext uri="{FF2B5EF4-FFF2-40B4-BE49-F238E27FC236}">
                <a16:creationId xmlns:a16="http://schemas.microsoft.com/office/drawing/2014/main" id="{8F198A80-EF3F-0ED9-1DB1-DB94CEAB8214}"/>
              </a:ext>
            </a:extLst>
          </p:cNvPr>
          <p:cNvSpPr/>
          <p:nvPr/>
        </p:nvSpPr>
        <p:spPr>
          <a:xfrm>
            <a:off x="3401916" y="3581433"/>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84" name="角丸四角形 83">
            <a:extLst>
              <a:ext uri="{FF2B5EF4-FFF2-40B4-BE49-F238E27FC236}">
                <a16:creationId xmlns:a16="http://schemas.microsoft.com/office/drawing/2014/main" id="{2C462CCA-0E50-C32F-10E7-5AE830CA22F8}"/>
              </a:ext>
            </a:extLst>
          </p:cNvPr>
          <p:cNvSpPr/>
          <p:nvPr/>
        </p:nvSpPr>
        <p:spPr>
          <a:xfrm>
            <a:off x="4675740" y="3581433"/>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grpSp>
        <p:nvGrpSpPr>
          <p:cNvPr id="3" name="グループ化 2">
            <a:extLst>
              <a:ext uri="{FF2B5EF4-FFF2-40B4-BE49-F238E27FC236}">
                <a16:creationId xmlns:a16="http://schemas.microsoft.com/office/drawing/2014/main" id="{AF450892-242F-A185-A2B9-E3774D06D613}"/>
              </a:ext>
            </a:extLst>
          </p:cNvPr>
          <p:cNvGrpSpPr/>
          <p:nvPr/>
        </p:nvGrpSpPr>
        <p:grpSpPr>
          <a:xfrm>
            <a:off x="1925235" y="4605113"/>
            <a:ext cx="3853364" cy="2018109"/>
            <a:chOff x="632858" y="4635818"/>
            <a:chExt cx="3853364" cy="2018109"/>
          </a:xfrm>
        </p:grpSpPr>
        <p:sp>
          <p:nvSpPr>
            <p:cNvPr id="25" name="正方形/長方形 24">
              <a:extLst>
                <a:ext uri="{FF2B5EF4-FFF2-40B4-BE49-F238E27FC236}">
                  <a16:creationId xmlns:a16="http://schemas.microsoft.com/office/drawing/2014/main" id="{47CFBB04-583E-849E-F627-29141C709DEA}"/>
                </a:ext>
              </a:extLst>
            </p:cNvPr>
            <p:cNvSpPr/>
            <p:nvPr/>
          </p:nvSpPr>
          <p:spPr>
            <a:xfrm>
              <a:off x="632858" y="4635818"/>
              <a:ext cx="3853364" cy="20181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sz="1600" b="1" dirty="0">
                  <a:solidFill>
                    <a:schemeClr val="tx1"/>
                  </a:solidFill>
                </a:rPr>
                <a:t>分野データリポジトリ</a:t>
              </a:r>
            </a:p>
          </p:txBody>
        </p:sp>
        <p:sp>
          <p:nvSpPr>
            <p:cNvPr id="49" name="楕円 48">
              <a:extLst>
                <a:ext uri="{FF2B5EF4-FFF2-40B4-BE49-F238E27FC236}">
                  <a16:creationId xmlns:a16="http://schemas.microsoft.com/office/drawing/2014/main" id="{A38EFC5E-C8F7-51AB-E8AE-19301F340B40}"/>
                </a:ext>
              </a:extLst>
            </p:cNvPr>
            <p:cNvSpPr/>
            <p:nvPr/>
          </p:nvSpPr>
          <p:spPr>
            <a:xfrm>
              <a:off x="3925490" y="5613110"/>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128F3DC-7B24-F13C-0B18-CC2AA3C5C42E}"/>
                </a:ext>
              </a:extLst>
            </p:cNvPr>
            <p:cNvSpPr/>
            <p:nvPr/>
          </p:nvSpPr>
          <p:spPr>
            <a:xfrm>
              <a:off x="4099002" y="5613110"/>
              <a:ext cx="108000" cy="108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Can 2">
              <a:extLst>
                <a:ext uri="{FF2B5EF4-FFF2-40B4-BE49-F238E27FC236}">
                  <a16:creationId xmlns:a16="http://schemas.microsoft.com/office/drawing/2014/main" id="{4D84B649-3758-ABAF-9527-DEBD3C2CD828}"/>
                </a:ext>
              </a:extLst>
            </p:cNvPr>
            <p:cNvSpPr/>
            <p:nvPr/>
          </p:nvSpPr>
          <p:spPr>
            <a:xfrm>
              <a:off x="727572" y="4779228"/>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1" name="Can 2">
              <a:extLst>
                <a:ext uri="{FF2B5EF4-FFF2-40B4-BE49-F238E27FC236}">
                  <a16:creationId xmlns:a16="http://schemas.microsoft.com/office/drawing/2014/main" id="{D58A22C1-518C-45F7-DDA0-5665F1B8DCED}"/>
                </a:ext>
              </a:extLst>
            </p:cNvPr>
            <p:cNvSpPr/>
            <p:nvPr/>
          </p:nvSpPr>
          <p:spPr>
            <a:xfrm>
              <a:off x="2063973" y="4806809"/>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2" name="Can 2">
              <a:extLst>
                <a:ext uri="{FF2B5EF4-FFF2-40B4-BE49-F238E27FC236}">
                  <a16:creationId xmlns:a16="http://schemas.microsoft.com/office/drawing/2014/main" id="{83BFDADA-10C7-92F8-5BB7-228465FD4236}"/>
                </a:ext>
              </a:extLst>
            </p:cNvPr>
            <p:cNvSpPr/>
            <p:nvPr/>
          </p:nvSpPr>
          <p:spPr>
            <a:xfrm>
              <a:off x="3365637" y="4779228"/>
              <a:ext cx="1036683" cy="1491121"/>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sz="1100" dirty="0">
                <a:latin typeface="メイリオ" panose="020B0604030504040204" pitchFamily="50" charset="-128"/>
                <a:ea typeface="メイリオ" panose="020B0604030504040204" pitchFamily="50" charset="-128"/>
              </a:endParaRPr>
            </a:p>
          </p:txBody>
        </p:sp>
        <p:sp>
          <p:nvSpPr>
            <p:cNvPr id="73" name="角丸四角形 72">
              <a:extLst>
                <a:ext uri="{FF2B5EF4-FFF2-40B4-BE49-F238E27FC236}">
                  <a16:creationId xmlns:a16="http://schemas.microsoft.com/office/drawing/2014/main" id="{A4B4D52A-EC9C-5E78-AD30-E46A271AF7DC}"/>
                </a:ext>
              </a:extLst>
            </p:cNvPr>
            <p:cNvSpPr/>
            <p:nvPr/>
          </p:nvSpPr>
          <p:spPr>
            <a:xfrm>
              <a:off x="806404" y="5160840"/>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5" name="角丸四角形 74">
              <a:extLst>
                <a:ext uri="{FF2B5EF4-FFF2-40B4-BE49-F238E27FC236}">
                  <a16:creationId xmlns:a16="http://schemas.microsoft.com/office/drawing/2014/main" id="{546E950D-C402-F5D6-4FE8-0915421618C3}"/>
                </a:ext>
              </a:extLst>
            </p:cNvPr>
            <p:cNvSpPr/>
            <p:nvPr/>
          </p:nvSpPr>
          <p:spPr>
            <a:xfrm>
              <a:off x="2153036" y="5188421"/>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6" name="角丸四角形 75">
              <a:extLst>
                <a:ext uri="{FF2B5EF4-FFF2-40B4-BE49-F238E27FC236}">
                  <a16:creationId xmlns:a16="http://schemas.microsoft.com/office/drawing/2014/main" id="{E8EDF0AB-D360-AB7E-18F0-079DEADC2D6E}"/>
                </a:ext>
              </a:extLst>
            </p:cNvPr>
            <p:cNvSpPr/>
            <p:nvPr/>
          </p:nvSpPr>
          <p:spPr>
            <a:xfrm>
              <a:off x="3434404" y="5160840"/>
              <a:ext cx="900000" cy="252000"/>
            </a:xfrm>
            <a:prstGeom prst="roundRect">
              <a:avLst/>
            </a:prstGeom>
            <a:solidFill>
              <a:srgbClr val="D5E9C9"/>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メタデータ</a:t>
              </a:r>
            </a:p>
          </p:txBody>
        </p:sp>
        <p:sp>
          <p:nvSpPr>
            <p:cNvPr id="77" name="角丸四角形 76">
              <a:extLst>
                <a:ext uri="{FF2B5EF4-FFF2-40B4-BE49-F238E27FC236}">
                  <a16:creationId xmlns:a16="http://schemas.microsoft.com/office/drawing/2014/main" id="{4B63CA8F-C2E7-54EE-AFFF-82BA41180776}"/>
                </a:ext>
              </a:extLst>
            </p:cNvPr>
            <p:cNvSpPr/>
            <p:nvPr/>
          </p:nvSpPr>
          <p:spPr>
            <a:xfrm>
              <a:off x="806404" y="5484840"/>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78" name="角丸四角形 77">
              <a:extLst>
                <a:ext uri="{FF2B5EF4-FFF2-40B4-BE49-F238E27FC236}">
                  <a16:creationId xmlns:a16="http://schemas.microsoft.com/office/drawing/2014/main" id="{4776A6E5-5AAA-22B7-0DC0-BFB54ECAB70B}"/>
                </a:ext>
              </a:extLst>
            </p:cNvPr>
            <p:cNvSpPr/>
            <p:nvPr/>
          </p:nvSpPr>
          <p:spPr>
            <a:xfrm>
              <a:off x="2153036" y="5512421"/>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80" name="角丸四角形 79">
              <a:extLst>
                <a:ext uri="{FF2B5EF4-FFF2-40B4-BE49-F238E27FC236}">
                  <a16:creationId xmlns:a16="http://schemas.microsoft.com/office/drawing/2014/main" id="{BBB6B6D6-ED22-68F6-99FA-9E035D96232C}"/>
                </a:ext>
              </a:extLst>
            </p:cNvPr>
            <p:cNvSpPr/>
            <p:nvPr/>
          </p:nvSpPr>
          <p:spPr>
            <a:xfrm>
              <a:off x="3434404" y="5484840"/>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85" name="角丸四角形 84">
              <a:extLst>
                <a:ext uri="{FF2B5EF4-FFF2-40B4-BE49-F238E27FC236}">
                  <a16:creationId xmlns:a16="http://schemas.microsoft.com/office/drawing/2014/main" id="{E7AC9FF5-CDEC-F615-962E-CD1C4BCB45F2}"/>
                </a:ext>
              </a:extLst>
            </p:cNvPr>
            <p:cNvSpPr/>
            <p:nvPr/>
          </p:nvSpPr>
          <p:spPr>
            <a:xfrm>
              <a:off x="2167537" y="5828314"/>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sp>
          <p:nvSpPr>
            <p:cNvPr id="86" name="角丸四角形 85">
              <a:extLst>
                <a:ext uri="{FF2B5EF4-FFF2-40B4-BE49-F238E27FC236}">
                  <a16:creationId xmlns:a16="http://schemas.microsoft.com/office/drawing/2014/main" id="{A9321BE9-D739-525C-5945-BD89D39311B6}"/>
                </a:ext>
              </a:extLst>
            </p:cNvPr>
            <p:cNvSpPr/>
            <p:nvPr/>
          </p:nvSpPr>
          <p:spPr>
            <a:xfrm>
              <a:off x="3433978" y="5828314"/>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grpSp>
      <p:sp>
        <p:nvSpPr>
          <p:cNvPr id="55" name="U ターン矢印 7">
            <a:extLst>
              <a:ext uri="{FF2B5EF4-FFF2-40B4-BE49-F238E27FC236}">
                <a16:creationId xmlns:a16="http://schemas.microsoft.com/office/drawing/2014/main" id="{D33AD36A-7412-971B-C0B8-78130E7A7872}"/>
              </a:ext>
            </a:extLst>
          </p:cNvPr>
          <p:cNvSpPr/>
          <p:nvPr/>
        </p:nvSpPr>
        <p:spPr>
          <a:xfrm rot="10800000">
            <a:off x="3557080" y="4057360"/>
            <a:ext cx="568781" cy="893909"/>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7" name="U ターン矢印 7">
            <a:extLst>
              <a:ext uri="{FF2B5EF4-FFF2-40B4-BE49-F238E27FC236}">
                <a16:creationId xmlns:a16="http://schemas.microsoft.com/office/drawing/2014/main" id="{3AC51599-91C2-4681-D8B4-E7295FD99179}"/>
              </a:ext>
            </a:extLst>
          </p:cNvPr>
          <p:cNvSpPr/>
          <p:nvPr/>
        </p:nvSpPr>
        <p:spPr>
          <a:xfrm rot="10800000">
            <a:off x="2272025" y="4061533"/>
            <a:ext cx="503722" cy="861390"/>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63" name="U ターン矢印 7">
            <a:extLst>
              <a:ext uri="{FF2B5EF4-FFF2-40B4-BE49-F238E27FC236}">
                <a16:creationId xmlns:a16="http://schemas.microsoft.com/office/drawing/2014/main" id="{CA6D7459-2942-B5FA-EDEB-B8EF0480C408}"/>
              </a:ext>
            </a:extLst>
          </p:cNvPr>
          <p:cNvSpPr/>
          <p:nvPr/>
        </p:nvSpPr>
        <p:spPr>
          <a:xfrm rot="10800000">
            <a:off x="4858339" y="4087238"/>
            <a:ext cx="568780" cy="859093"/>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87" name="角丸四角形 86">
            <a:extLst>
              <a:ext uri="{FF2B5EF4-FFF2-40B4-BE49-F238E27FC236}">
                <a16:creationId xmlns:a16="http://schemas.microsoft.com/office/drawing/2014/main" id="{20B2C814-574B-DD8D-1AB9-DF2B492253EA}"/>
              </a:ext>
            </a:extLst>
          </p:cNvPr>
          <p:cNvSpPr/>
          <p:nvPr/>
        </p:nvSpPr>
        <p:spPr>
          <a:xfrm>
            <a:off x="7243293" y="5782999"/>
            <a:ext cx="900000" cy="252000"/>
          </a:xfrm>
          <a:prstGeom prst="roundRect">
            <a:avLst/>
          </a:prstGeom>
          <a:solidFill>
            <a:schemeClr val="accent1">
              <a:lumMod val="20000"/>
              <a:lumOff val="80000"/>
            </a:schemeClr>
          </a:solidFill>
          <a:ln>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00" dirty="0">
                <a:solidFill>
                  <a:schemeClr val="tx1"/>
                </a:solidFill>
              </a:rPr>
              <a:t>プログラム</a:t>
            </a:r>
          </a:p>
        </p:txBody>
      </p:sp>
      <p:sp>
        <p:nvSpPr>
          <p:cNvPr id="88" name="角丸四角形 87">
            <a:extLst>
              <a:ext uri="{FF2B5EF4-FFF2-40B4-BE49-F238E27FC236}">
                <a16:creationId xmlns:a16="http://schemas.microsoft.com/office/drawing/2014/main" id="{0288FAD8-5008-5DEB-B704-9651268FEE8D}"/>
              </a:ext>
            </a:extLst>
          </p:cNvPr>
          <p:cNvSpPr/>
          <p:nvPr/>
        </p:nvSpPr>
        <p:spPr>
          <a:xfrm>
            <a:off x="7243293" y="5438405"/>
            <a:ext cx="900000" cy="252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050" dirty="0">
                <a:solidFill>
                  <a:schemeClr val="tx1"/>
                </a:solidFill>
              </a:rPr>
              <a:t>データ</a:t>
            </a:r>
          </a:p>
        </p:txBody>
      </p:sp>
      <p:sp>
        <p:nvSpPr>
          <p:cNvPr id="67" name="上下矢印 66">
            <a:extLst>
              <a:ext uri="{FF2B5EF4-FFF2-40B4-BE49-F238E27FC236}">
                <a16:creationId xmlns:a16="http://schemas.microsoft.com/office/drawing/2014/main" id="{7716F93C-8889-2373-056A-19AD54E00758}"/>
              </a:ext>
            </a:extLst>
          </p:cNvPr>
          <p:cNvSpPr/>
          <p:nvPr/>
        </p:nvSpPr>
        <p:spPr>
          <a:xfrm rot="5400000">
            <a:off x="6161451" y="5043838"/>
            <a:ext cx="373285" cy="1332295"/>
          </a:xfrm>
          <a:prstGeom prst="upDownArrow">
            <a:avLst>
              <a:gd name="adj1" fmla="val 44060"/>
              <a:gd name="adj2" fmla="val 39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9" name="U ターン矢印 9">
            <a:extLst>
              <a:ext uri="{FF2B5EF4-FFF2-40B4-BE49-F238E27FC236}">
                <a16:creationId xmlns:a16="http://schemas.microsoft.com/office/drawing/2014/main" id="{BDFB7D0C-EECF-FC03-04B1-66A88C6D9308}"/>
              </a:ext>
            </a:extLst>
          </p:cNvPr>
          <p:cNvSpPr/>
          <p:nvPr/>
        </p:nvSpPr>
        <p:spPr>
          <a:xfrm rot="13777618">
            <a:off x="6062029" y="1736328"/>
            <a:ext cx="534849" cy="1130255"/>
          </a:xfrm>
          <a:prstGeom prst="uturnArrow">
            <a:avLst>
              <a:gd name="adj1" fmla="val 31667"/>
              <a:gd name="adj2" fmla="val 25000"/>
              <a:gd name="adj3" fmla="val 25000"/>
              <a:gd name="adj4" fmla="val 43750"/>
              <a:gd name="adj5" fmla="val 75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pic>
        <p:nvPicPr>
          <p:cNvPr id="90" name="Picture 23">
            <a:extLst>
              <a:ext uri="{FF2B5EF4-FFF2-40B4-BE49-F238E27FC236}">
                <a16:creationId xmlns:a16="http://schemas.microsoft.com/office/drawing/2014/main" id="{5D0F213F-C9DF-8D1E-BDE1-F5FC396AA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4741" y="1438802"/>
            <a:ext cx="1897344" cy="529318"/>
          </a:xfrm>
          <a:prstGeom prst="rect">
            <a:avLst/>
          </a:prstGeom>
          <a:ln>
            <a:solidFill>
              <a:schemeClr val="tx1"/>
            </a:solidFill>
          </a:ln>
        </p:spPr>
      </p:pic>
      <p:pic>
        <p:nvPicPr>
          <p:cNvPr id="91" name="Picture 2" descr="■">
            <a:extLst>
              <a:ext uri="{FF2B5EF4-FFF2-40B4-BE49-F238E27FC236}">
                <a16:creationId xmlns:a16="http://schemas.microsoft.com/office/drawing/2014/main" id="{5F64E334-EB32-FE86-0953-3EE567D2D9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019960" y="2727681"/>
            <a:ext cx="1299016" cy="1140021"/>
          </a:xfrm>
          <a:prstGeom prst="rect">
            <a:avLst/>
          </a:prstGeom>
          <a:noFill/>
          <a:extLst>
            <a:ext uri="{909E8E84-426E-40DD-AFC4-6F175D3DCCD1}">
              <a14:hiddenFill xmlns:a14="http://schemas.microsoft.com/office/drawing/2010/main">
                <a:solidFill>
                  <a:srgbClr val="FFFFFF"/>
                </a:solidFill>
              </a14:hiddenFill>
            </a:ext>
          </a:extLst>
        </p:spPr>
      </p:pic>
      <p:sp>
        <p:nvSpPr>
          <p:cNvPr id="92" name="右矢印 90">
            <a:extLst>
              <a:ext uri="{FF2B5EF4-FFF2-40B4-BE49-F238E27FC236}">
                <a16:creationId xmlns:a16="http://schemas.microsoft.com/office/drawing/2014/main" id="{0A30F3AD-4E54-40CF-B9FC-44F1215444F9}"/>
              </a:ext>
            </a:extLst>
          </p:cNvPr>
          <p:cNvSpPr/>
          <p:nvPr/>
        </p:nvSpPr>
        <p:spPr>
          <a:xfrm rot="16200000">
            <a:off x="7344125" y="2202832"/>
            <a:ext cx="583783" cy="35685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3" name="右矢印 90">
            <a:extLst>
              <a:ext uri="{FF2B5EF4-FFF2-40B4-BE49-F238E27FC236}">
                <a16:creationId xmlns:a16="http://schemas.microsoft.com/office/drawing/2014/main" id="{1B60C740-73B2-7A56-0AEE-A3576CD20A08}"/>
              </a:ext>
            </a:extLst>
          </p:cNvPr>
          <p:cNvSpPr/>
          <p:nvPr/>
        </p:nvSpPr>
        <p:spPr>
          <a:xfrm rot="10800000">
            <a:off x="6105224" y="2903613"/>
            <a:ext cx="718833" cy="396498"/>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4" name="テキスト ボックス 93">
            <a:extLst>
              <a:ext uri="{FF2B5EF4-FFF2-40B4-BE49-F238E27FC236}">
                <a16:creationId xmlns:a16="http://schemas.microsoft.com/office/drawing/2014/main" id="{C0AAE4C5-F1B5-9E07-6BF5-B4F6F240633A}"/>
              </a:ext>
            </a:extLst>
          </p:cNvPr>
          <p:cNvSpPr txBox="1"/>
          <p:nvPr/>
        </p:nvSpPr>
        <p:spPr>
          <a:xfrm>
            <a:off x="6552626" y="2462725"/>
            <a:ext cx="800219"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①検索</a:t>
            </a:r>
          </a:p>
        </p:txBody>
      </p:sp>
      <p:sp>
        <p:nvSpPr>
          <p:cNvPr id="96" name="右矢印 90">
            <a:extLst>
              <a:ext uri="{FF2B5EF4-FFF2-40B4-BE49-F238E27FC236}">
                <a16:creationId xmlns:a16="http://schemas.microsoft.com/office/drawing/2014/main" id="{0921A737-E7E1-320D-FB59-58A30F5A1ECB}"/>
              </a:ext>
            </a:extLst>
          </p:cNvPr>
          <p:cNvSpPr/>
          <p:nvPr/>
        </p:nvSpPr>
        <p:spPr>
          <a:xfrm rot="8331444">
            <a:off x="6182515" y="3953969"/>
            <a:ext cx="912738" cy="379307"/>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7" name="テキスト ボックス 96">
            <a:extLst>
              <a:ext uri="{FF2B5EF4-FFF2-40B4-BE49-F238E27FC236}">
                <a16:creationId xmlns:a16="http://schemas.microsoft.com/office/drawing/2014/main" id="{8D9DAC4B-B615-741D-F6EC-024C20003210}"/>
              </a:ext>
            </a:extLst>
          </p:cNvPr>
          <p:cNvSpPr txBox="1"/>
          <p:nvPr/>
        </p:nvSpPr>
        <p:spPr>
          <a:xfrm>
            <a:off x="5838237" y="3647340"/>
            <a:ext cx="1005403" cy="58477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②データ</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入手</a:t>
            </a:r>
          </a:p>
        </p:txBody>
      </p:sp>
      <p:sp>
        <p:nvSpPr>
          <p:cNvPr id="43" name="右矢印 90">
            <a:extLst>
              <a:ext uri="{FF2B5EF4-FFF2-40B4-BE49-F238E27FC236}">
                <a16:creationId xmlns:a16="http://schemas.microsoft.com/office/drawing/2014/main" id="{5555B2A9-DECC-F614-B62E-538A9A52F2C1}"/>
              </a:ext>
            </a:extLst>
          </p:cNvPr>
          <p:cNvSpPr/>
          <p:nvPr/>
        </p:nvSpPr>
        <p:spPr>
          <a:xfrm rot="5400000">
            <a:off x="7345739" y="4006872"/>
            <a:ext cx="580554" cy="43074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EC56ADC3-830E-FD04-7788-29F552CA511B}"/>
              </a:ext>
            </a:extLst>
          </p:cNvPr>
          <p:cNvSpPr txBox="1"/>
          <p:nvPr/>
        </p:nvSpPr>
        <p:spPr>
          <a:xfrm>
            <a:off x="7693293" y="3913970"/>
            <a:ext cx="1005403" cy="58477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③データ</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分析</a:t>
            </a:r>
          </a:p>
        </p:txBody>
      </p:sp>
      <p:pic>
        <p:nvPicPr>
          <p:cNvPr id="45" name="Picture 6" descr="真剣な会議のイラスト（男性）">
            <a:extLst>
              <a:ext uri="{FF2B5EF4-FFF2-40B4-BE49-F238E27FC236}">
                <a16:creationId xmlns:a16="http://schemas.microsoft.com/office/drawing/2014/main" id="{711C58FF-6096-2AF1-E9C9-E7EB857ED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991" y="2677935"/>
            <a:ext cx="1483827" cy="1483827"/>
          </a:xfrm>
          <a:prstGeom prst="rect">
            <a:avLst/>
          </a:prstGeom>
          <a:noFill/>
          <a:extLst>
            <a:ext uri="{909E8E84-426E-40DD-AFC4-6F175D3DCCD1}">
              <a14:hiddenFill xmlns:a14="http://schemas.microsoft.com/office/drawing/2010/main">
                <a:solidFill>
                  <a:srgbClr val="FFFFFF"/>
                </a:solidFill>
              </a14:hiddenFill>
            </a:ext>
          </a:extLst>
        </p:spPr>
      </p:pic>
      <p:sp>
        <p:nvSpPr>
          <p:cNvPr id="46" name="右矢印 90">
            <a:extLst>
              <a:ext uri="{FF2B5EF4-FFF2-40B4-BE49-F238E27FC236}">
                <a16:creationId xmlns:a16="http://schemas.microsoft.com/office/drawing/2014/main" id="{AAAB8CE2-5ABF-F627-297E-F9197DB0CD34}"/>
              </a:ext>
            </a:extLst>
          </p:cNvPr>
          <p:cNvSpPr/>
          <p:nvPr/>
        </p:nvSpPr>
        <p:spPr>
          <a:xfrm rot="2653998">
            <a:off x="1245587" y="4132455"/>
            <a:ext cx="656791" cy="534028"/>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867C7153-A089-D3D8-A20D-B74E50E80018}"/>
              </a:ext>
            </a:extLst>
          </p:cNvPr>
          <p:cNvSpPr txBox="1"/>
          <p:nvPr/>
        </p:nvSpPr>
        <p:spPr>
          <a:xfrm>
            <a:off x="676717" y="4340495"/>
            <a:ext cx="800219" cy="584775"/>
          </a:xfrm>
          <a:prstGeom prst="rect">
            <a:avLst/>
          </a:prstGeom>
          <a:noFill/>
        </p:spPr>
        <p:txBody>
          <a:bodyPr wrap="none" rtlCol="0">
            <a:spAutoFit/>
          </a:bodyPr>
          <a:lstStyle/>
          <a:p>
            <a:r>
              <a:rPr lang="ja-JP" altLang="en-US" sz="1600" dirty="0">
                <a:latin typeface="メイリオ" panose="020B0604030504040204" pitchFamily="50" charset="-128"/>
                <a:ea typeface="メイリオ" panose="020B0604030504040204" pitchFamily="50" charset="-128"/>
              </a:rPr>
              <a:t>データ</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提供</a:t>
            </a:r>
            <a:endParaRPr kumimoji="1" lang="ja-JP" altLang="en-US" sz="1600" dirty="0">
              <a:latin typeface="メイリオ" panose="020B0604030504040204" pitchFamily="50" charset="-128"/>
              <a:ea typeface="メイリオ" panose="020B0604030504040204" pitchFamily="50" charset="-128"/>
            </a:endParaRPr>
          </a:p>
        </p:txBody>
      </p:sp>
      <p:pic>
        <p:nvPicPr>
          <p:cNvPr id="50" name="図 49">
            <a:extLst>
              <a:ext uri="{FF2B5EF4-FFF2-40B4-BE49-F238E27FC236}">
                <a16:creationId xmlns:a16="http://schemas.microsoft.com/office/drawing/2014/main" id="{32978589-1BC6-7E76-AF3B-C32DE94D3D52}"/>
              </a:ext>
            </a:extLst>
          </p:cNvPr>
          <p:cNvPicPr>
            <a:picLocks noChangeAspect="1"/>
          </p:cNvPicPr>
          <p:nvPr/>
        </p:nvPicPr>
        <p:blipFill>
          <a:blip r:embed="rId8"/>
          <a:stretch>
            <a:fillRect/>
          </a:stretch>
        </p:blipFill>
        <p:spPr>
          <a:xfrm>
            <a:off x="2560870" y="1714887"/>
            <a:ext cx="2669086" cy="1707912"/>
          </a:xfrm>
          <a:prstGeom prst="rect">
            <a:avLst/>
          </a:prstGeom>
        </p:spPr>
      </p:pic>
      <p:pic>
        <p:nvPicPr>
          <p:cNvPr id="6" name="Picture 26">
            <a:extLst>
              <a:ext uri="{FF2B5EF4-FFF2-40B4-BE49-F238E27FC236}">
                <a16:creationId xmlns:a16="http://schemas.microsoft.com/office/drawing/2014/main" id="{39B93282-35D2-B6E8-CD5E-31C18F91B7AE}"/>
              </a:ext>
            </a:extLst>
          </p:cNvPr>
          <p:cNvPicPr>
            <a:picLocks noChangeAspect="1"/>
          </p:cNvPicPr>
          <p:nvPr/>
        </p:nvPicPr>
        <p:blipFill>
          <a:blip r:embed="rId9"/>
          <a:stretch>
            <a:fillRect/>
          </a:stretch>
        </p:blipFill>
        <p:spPr>
          <a:xfrm>
            <a:off x="2975678" y="4117558"/>
            <a:ext cx="906819" cy="321664"/>
          </a:xfrm>
          <a:prstGeom prst="rect">
            <a:avLst/>
          </a:prstGeom>
        </p:spPr>
      </p:pic>
      <p:pic>
        <p:nvPicPr>
          <p:cNvPr id="8" name="図 7">
            <a:extLst>
              <a:ext uri="{FF2B5EF4-FFF2-40B4-BE49-F238E27FC236}">
                <a16:creationId xmlns:a16="http://schemas.microsoft.com/office/drawing/2014/main" id="{7EB9DD59-AAE1-F4A3-CBB7-218DE8F4F877}"/>
              </a:ext>
            </a:extLst>
          </p:cNvPr>
          <p:cNvPicPr>
            <a:picLocks noChangeAspect="1"/>
          </p:cNvPicPr>
          <p:nvPr/>
        </p:nvPicPr>
        <p:blipFill>
          <a:blip r:embed="rId10"/>
          <a:stretch>
            <a:fillRect/>
          </a:stretch>
        </p:blipFill>
        <p:spPr>
          <a:xfrm>
            <a:off x="566705" y="1451777"/>
            <a:ext cx="822764" cy="1153136"/>
          </a:xfrm>
          <a:prstGeom prst="rect">
            <a:avLst/>
          </a:prstGeom>
          <a:ln>
            <a:solidFill>
              <a:schemeClr val="accent1">
                <a:shade val="15000"/>
              </a:schemeClr>
            </a:solidFill>
          </a:ln>
        </p:spPr>
      </p:pic>
      <p:sp>
        <p:nvSpPr>
          <p:cNvPr id="9" name="テキスト ボックス 8">
            <a:extLst>
              <a:ext uri="{FF2B5EF4-FFF2-40B4-BE49-F238E27FC236}">
                <a16:creationId xmlns:a16="http://schemas.microsoft.com/office/drawing/2014/main" id="{908CA0E5-EB46-BC6E-6BF4-03B36A302613}"/>
              </a:ext>
            </a:extLst>
          </p:cNvPr>
          <p:cNvSpPr txBox="1"/>
          <p:nvPr/>
        </p:nvSpPr>
        <p:spPr>
          <a:xfrm>
            <a:off x="347145" y="1191250"/>
            <a:ext cx="1261884" cy="307777"/>
          </a:xfrm>
          <a:prstGeom prst="rect">
            <a:avLst/>
          </a:prstGeom>
          <a:noFill/>
        </p:spPr>
        <p:txBody>
          <a:bodyPr wrap="none" rtlCol="0">
            <a:spAutoFit/>
          </a:bodyPr>
          <a:lstStyle/>
          <a:p>
            <a:r>
              <a:rPr kumimoji="1" lang="ja-JP" altLang="en-US" sz="1400" dirty="0"/>
              <a:t>ガイドライン</a:t>
            </a:r>
          </a:p>
        </p:txBody>
      </p:sp>
      <p:sp>
        <p:nvSpPr>
          <p:cNvPr id="10" name="四角形: 角を丸くする 9">
            <a:extLst>
              <a:ext uri="{FF2B5EF4-FFF2-40B4-BE49-F238E27FC236}">
                <a16:creationId xmlns:a16="http://schemas.microsoft.com/office/drawing/2014/main" id="{401A6A24-A0E6-68EA-D059-808362DAD72E}"/>
              </a:ext>
            </a:extLst>
          </p:cNvPr>
          <p:cNvSpPr/>
          <p:nvPr/>
        </p:nvSpPr>
        <p:spPr>
          <a:xfrm>
            <a:off x="94524" y="1144367"/>
            <a:ext cx="1750402" cy="398576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341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5D8CF-3CCC-A6C3-7317-6F10C8721933}"/>
              </a:ext>
            </a:extLst>
          </p:cNvPr>
          <p:cNvSpPr>
            <a:spLocks noGrp="1"/>
          </p:cNvSpPr>
          <p:nvPr>
            <p:ph type="title"/>
          </p:nvPr>
        </p:nvSpPr>
        <p:spPr/>
        <p:txBody>
          <a:bodyPr>
            <a:normAutofit fontScale="90000"/>
          </a:bodyPr>
          <a:lstStyle/>
          <a:p>
            <a:r>
              <a:rPr kumimoji="1" lang="ja-JP" altLang="en-US" dirty="0"/>
              <a:t>社会科学の研究データを公開するには？</a:t>
            </a:r>
            <a:endParaRPr lang="en-US" altLang="ja-JP" dirty="0"/>
          </a:p>
        </p:txBody>
      </p:sp>
      <p:sp>
        <p:nvSpPr>
          <p:cNvPr id="3" name="コンテンツ プレースホルダー 2">
            <a:extLst>
              <a:ext uri="{FF2B5EF4-FFF2-40B4-BE49-F238E27FC236}">
                <a16:creationId xmlns:a16="http://schemas.microsoft.com/office/drawing/2014/main" id="{59129A40-976C-EB03-2C44-ED8A2640A143}"/>
              </a:ext>
            </a:extLst>
          </p:cNvPr>
          <p:cNvSpPr>
            <a:spLocks noGrp="1"/>
          </p:cNvSpPr>
          <p:nvPr>
            <p:ph idx="1"/>
          </p:nvPr>
        </p:nvSpPr>
        <p:spPr>
          <a:xfrm>
            <a:off x="612000" y="1260000"/>
            <a:ext cx="8105280" cy="5328000"/>
          </a:xfrm>
        </p:spPr>
        <p:txBody>
          <a:bodyPr>
            <a:normAutofit/>
          </a:bodyPr>
          <a:lstStyle/>
          <a:p>
            <a:r>
              <a:rPr kumimoji="1" lang="ja-JP" altLang="en-US" sz="2400" dirty="0"/>
              <a:t>どこに公開すればいいの？</a:t>
            </a:r>
            <a:endParaRPr kumimoji="1" lang="en-US" altLang="ja-JP" sz="2400" dirty="0"/>
          </a:p>
          <a:p>
            <a:pPr lvl="1"/>
            <a:r>
              <a:rPr lang="ja-JP" altLang="en-US" sz="2000" dirty="0"/>
              <a:t>拠点機関などが運用するデータアーカイブが理想</a:t>
            </a:r>
            <a:endParaRPr lang="en-US" altLang="ja-JP" sz="2000" dirty="0"/>
          </a:p>
          <a:p>
            <a:pPr lvl="1"/>
            <a:r>
              <a:rPr lang="ja-JP" altLang="en-US" sz="2000" dirty="0"/>
              <a:t>大学図書館が運用する機関リポジトリでも公開できる</a:t>
            </a:r>
            <a:r>
              <a:rPr lang="en-US" altLang="ja-JP" sz="2000" dirty="0"/>
              <a:t>(</a:t>
            </a:r>
            <a:r>
              <a:rPr lang="ja-JP" altLang="en-US" sz="2000" dirty="0"/>
              <a:t>はず</a:t>
            </a:r>
            <a:r>
              <a:rPr lang="en-US" altLang="ja-JP" sz="2000" dirty="0"/>
              <a:t>)</a:t>
            </a:r>
          </a:p>
          <a:p>
            <a:pPr lvl="1"/>
            <a:r>
              <a:rPr lang="ja-JP" altLang="en-US" sz="2000" dirty="0"/>
              <a:t>研究データを公開するためのインフラもいろいろある</a:t>
            </a:r>
            <a:endParaRPr lang="en-US" altLang="ja-JP" sz="2000" dirty="0"/>
          </a:p>
          <a:p>
            <a:pPr lvl="1"/>
            <a:endParaRPr kumimoji="1" lang="en-US" altLang="ja-JP" sz="2000" dirty="0"/>
          </a:p>
          <a:p>
            <a:r>
              <a:rPr lang="ja-JP" altLang="en-US" sz="2400" dirty="0"/>
              <a:t>公開するために何をすればいいの？</a:t>
            </a:r>
            <a:endParaRPr lang="en-US" altLang="ja-JP" sz="2400" dirty="0"/>
          </a:p>
          <a:p>
            <a:pPr lvl="1"/>
            <a:r>
              <a:rPr lang="ja-JP" altLang="en-US" sz="2000" dirty="0"/>
              <a:t>研究開始前から研究データの情報を整理する</a:t>
            </a:r>
            <a:endParaRPr lang="en-US" altLang="ja-JP" sz="2000" dirty="0"/>
          </a:p>
          <a:p>
            <a:pPr lvl="1"/>
            <a:r>
              <a:rPr lang="ja-JP" altLang="en-US" sz="2000" dirty="0"/>
              <a:t>研究データの権利関係を整理する</a:t>
            </a:r>
            <a:endParaRPr lang="en-US" altLang="ja-JP" sz="2000" dirty="0"/>
          </a:p>
          <a:p>
            <a:pPr lvl="1"/>
            <a:r>
              <a:rPr lang="ja-JP" altLang="en-US" sz="2000" dirty="0"/>
              <a:t>分野リポジトリに寄託すればサポートが受けられる</a:t>
            </a:r>
            <a:endParaRPr lang="en-US" altLang="ja-JP" sz="2000" dirty="0"/>
          </a:p>
          <a:p>
            <a:pPr lvl="1"/>
            <a:endParaRPr lang="en-US" altLang="ja-JP" sz="2000" dirty="0"/>
          </a:p>
          <a:p>
            <a:r>
              <a:rPr kumimoji="1" lang="ja-JP" altLang="en-US" sz="2400" dirty="0"/>
              <a:t>本当に公開しないとダメ？個人情報どうするの？</a:t>
            </a:r>
            <a:endParaRPr kumimoji="1" lang="en-US" altLang="ja-JP" sz="2400" dirty="0"/>
          </a:p>
          <a:p>
            <a:pPr lvl="1"/>
            <a:r>
              <a:rPr lang="ja-JP" altLang="en-US" sz="2000" dirty="0"/>
              <a:t>直近では、査読論文のエビデンスデータのみ公開必須</a:t>
            </a:r>
            <a:endParaRPr kumimoji="1" lang="en-US" altLang="ja-JP" sz="2000" dirty="0"/>
          </a:p>
          <a:p>
            <a:pPr lvl="1"/>
            <a:r>
              <a:rPr kumimoji="1" lang="ja-JP" altLang="en-US" sz="2000" dirty="0"/>
              <a:t>オープン・アンド・クローズ戦略を踏まえた公開が必要</a:t>
            </a:r>
            <a:endParaRPr kumimoji="1" lang="en-US" altLang="ja-JP" sz="2000" dirty="0"/>
          </a:p>
          <a:p>
            <a:pPr lvl="2"/>
            <a:r>
              <a:rPr kumimoji="1" lang="ja-JP" altLang="en-US" sz="1800" dirty="0"/>
              <a:t>法律的には、個人情報を匿名処理すれば公開可能</a:t>
            </a:r>
            <a:endParaRPr kumimoji="1" lang="en-US" altLang="ja-JP" sz="1800" dirty="0"/>
          </a:p>
          <a:p>
            <a:pPr lvl="2"/>
            <a:r>
              <a:rPr lang="ja-JP" altLang="en-US" sz="1800" dirty="0"/>
              <a:t>公開できない理由を示すためにもメタデータの公開は必要</a:t>
            </a:r>
            <a:endParaRPr kumimoji="1" lang="ja-JP" altLang="en-US" sz="1800" dirty="0"/>
          </a:p>
        </p:txBody>
      </p:sp>
    </p:spTree>
    <p:extLst>
      <p:ext uri="{BB962C8B-B14F-4D97-AF65-F5344CB8AC3E}">
        <p14:creationId xmlns:p14="http://schemas.microsoft.com/office/powerpoint/2010/main" val="1589326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59B3F2-7AA0-8B97-79A3-7C8430D7B849}"/>
              </a:ext>
            </a:extLst>
          </p:cNvPr>
          <p:cNvSpPr>
            <a:spLocks noGrp="1"/>
          </p:cNvSpPr>
          <p:nvPr>
            <p:ph type="title"/>
          </p:nvPr>
        </p:nvSpPr>
        <p:spPr>
          <a:xfrm>
            <a:off x="612000" y="359999"/>
            <a:ext cx="7920000" cy="869917"/>
          </a:xfrm>
        </p:spPr>
        <p:txBody>
          <a:bodyPr>
            <a:noAutofit/>
          </a:bodyPr>
          <a:lstStyle/>
          <a:p>
            <a:r>
              <a:rPr kumimoji="1" lang="ja-JP" altLang="en-US" sz="3200" dirty="0"/>
              <a:t>社会科学の研究データを公開するには？</a:t>
            </a:r>
          </a:p>
        </p:txBody>
      </p:sp>
      <p:sp>
        <p:nvSpPr>
          <p:cNvPr id="3" name="コンテンツ プレースホルダー 2">
            <a:extLst>
              <a:ext uri="{FF2B5EF4-FFF2-40B4-BE49-F238E27FC236}">
                <a16:creationId xmlns:a16="http://schemas.microsoft.com/office/drawing/2014/main" id="{9924A2A7-99CE-9FE8-7DDD-AC792D74141D}"/>
              </a:ext>
            </a:extLst>
          </p:cNvPr>
          <p:cNvSpPr>
            <a:spLocks noGrp="1"/>
          </p:cNvSpPr>
          <p:nvPr>
            <p:ph idx="1"/>
          </p:nvPr>
        </p:nvSpPr>
        <p:spPr>
          <a:xfrm>
            <a:off x="612000" y="1367246"/>
            <a:ext cx="7920000" cy="5220754"/>
          </a:xfrm>
        </p:spPr>
        <p:txBody>
          <a:bodyPr/>
          <a:lstStyle/>
          <a:p>
            <a:pPr marL="0" indent="0">
              <a:buNone/>
            </a:pPr>
            <a:r>
              <a:rPr lang="ja-JP" altLang="en-US" dirty="0"/>
              <a:t>データ</a:t>
            </a:r>
            <a:r>
              <a:rPr kumimoji="1" lang="ja-JP" altLang="en-US" dirty="0"/>
              <a:t>公開のためのガイドライン</a:t>
            </a:r>
            <a:endParaRPr kumimoji="1" lang="en-US" altLang="ja-JP" dirty="0"/>
          </a:p>
          <a:p>
            <a:pPr marL="0" indent="0">
              <a:buNone/>
            </a:pPr>
            <a:r>
              <a:rPr kumimoji="1" lang="ja-JP" altLang="en-US" sz="2400" dirty="0"/>
              <a:t>＜海外＞</a:t>
            </a:r>
            <a:endParaRPr kumimoji="1" lang="en-US" altLang="ja-JP" sz="2400" dirty="0"/>
          </a:p>
          <a:p>
            <a:r>
              <a:rPr lang="en-US" altLang="ja-JP" sz="2400" dirty="0"/>
              <a:t>CESSDA</a:t>
            </a:r>
            <a:r>
              <a:rPr lang="ja-JP" altLang="en-US" sz="2400" dirty="0"/>
              <a:t>　</a:t>
            </a:r>
            <a:r>
              <a:rPr lang="en-US" altLang="ja-JP" sz="2400" dirty="0"/>
              <a:t>Data Management Expert Guide</a:t>
            </a:r>
          </a:p>
          <a:p>
            <a:r>
              <a:rPr lang="en-US" altLang="ja-JP" sz="2400" dirty="0"/>
              <a:t>Guidelines for Effective Data Management Plans</a:t>
            </a:r>
            <a:endParaRPr kumimoji="1" lang="en-US" altLang="ja-JP" sz="2400" dirty="0"/>
          </a:p>
          <a:p>
            <a:pPr marL="0" indent="0">
              <a:buNone/>
            </a:pPr>
            <a:r>
              <a:rPr lang="ja-JP" altLang="en-US" sz="2400" dirty="0"/>
              <a:t>＜日本＞</a:t>
            </a:r>
            <a:endParaRPr lang="en-US" altLang="ja-JP" sz="2400" dirty="0"/>
          </a:p>
          <a:p>
            <a:r>
              <a:rPr kumimoji="1" lang="ja-JP" altLang="en-US" sz="2400" dirty="0"/>
              <a:t>人文学・社会科学におけるデータ共有のための手引き</a:t>
            </a:r>
            <a:endParaRPr kumimoji="1" lang="en-US" altLang="ja-JP" sz="2400" dirty="0"/>
          </a:p>
        </p:txBody>
      </p:sp>
      <p:pic>
        <p:nvPicPr>
          <p:cNvPr id="5" name="図 4">
            <a:extLst>
              <a:ext uri="{FF2B5EF4-FFF2-40B4-BE49-F238E27FC236}">
                <a16:creationId xmlns:a16="http://schemas.microsoft.com/office/drawing/2014/main" id="{6BFE45E7-E58A-0CE9-D012-D7D09B2B7313}"/>
              </a:ext>
            </a:extLst>
          </p:cNvPr>
          <p:cNvPicPr>
            <a:picLocks noChangeAspect="1"/>
          </p:cNvPicPr>
          <p:nvPr/>
        </p:nvPicPr>
        <p:blipFill>
          <a:blip r:embed="rId2"/>
          <a:stretch>
            <a:fillRect/>
          </a:stretch>
        </p:blipFill>
        <p:spPr>
          <a:xfrm>
            <a:off x="6195598" y="4055397"/>
            <a:ext cx="1688769" cy="2366876"/>
          </a:xfrm>
          <a:prstGeom prst="rect">
            <a:avLst/>
          </a:prstGeom>
          <a:ln>
            <a:solidFill>
              <a:schemeClr val="accent1">
                <a:shade val="15000"/>
              </a:schemeClr>
            </a:solidFill>
          </a:ln>
        </p:spPr>
      </p:pic>
      <p:sp>
        <p:nvSpPr>
          <p:cNvPr id="11" name="テキスト ボックス 10">
            <a:extLst>
              <a:ext uri="{FF2B5EF4-FFF2-40B4-BE49-F238E27FC236}">
                <a16:creationId xmlns:a16="http://schemas.microsoft.com/office/drawing/2014/main" id="{53CA57E3-62E3-F3E5-4E9B-7C5ABE766A3C}"/>
              </a:ext>
            </a:extLst>
          </p:cNvPr>
          <p:cNvSpPr txBox="1"/>
          <p:nvPr/>
        </p:nvSpPr>
        <p:spPr>
          <a:xfrm>
            <a:off x="5709507" y="6457195"/>
            <a:ext cx="3148149" cy="261610"/>
          </a:xfrm>
          <a:prstGeom prst="rect">
            <a:avLst/>
          </a:prstGeom>
          <a:noFill/>
        </p:spPr>
        <p:txBody>
          <a:bodyPr wrap="square">
            <a:spAutoFit/>
          </a:bodyPr>
          <a:lstStyle/>
          <a:p>
            <a:r>
              <a:rPr lang="en-US" altLang="ja-JP" sz="1100" dirty="0"/>
              <a:t>https://www.jsps.go.jp/j-di/guide.html</a:t>
            </a:r>
            <a:endParaRPr lang="ja-JP" altLang="en-US" sz="1100" dirty="0"/>
          </a:p>
        </p:txBody>
      </p:sp>
      <p:sp>
        <p:nvSpPr>
          <p:cNvPr id="6" name="テキスト ボックス 5">
            <a:extLst>
              <a:ext uri="{FF2B5EF4-FFF2-40B4-BE49-F238E27FC236}">
                <a16:creationId xmlns:a16="http://schemas.microsoft.com/office/drawing/2014/main" id="{0B04C3A2-087E-7D0D-AF0A-BF7CEF4970F4}"/>
              </a:ext>
            </a:extLst>
          </p:cNvPr>
          <p:cNvSpPr txBox="1"/>
          <p:nvPr/>
        </p:nvSpPr>
        <p:spPr>
          <a:xfrm>
            <a:off x="1002104" y="6427113"/>
            <a:ext cx="2104989" cy="430887"/>
          </a:xfrm>
          <a:prstGeom prst="rect">
            <a:avLst/>
          </a:prstGeom>
          <a:noFill/>
        </p:spPr>
        <p:txBody>
          <a:bodyPr wrap="square">
            <a:spAutoFit/>
          </a:bodyPr>
          <a:lstStyle/>
          <a:p>
            <a:r>
              <a:rPr lang="en-US" altLang="ja-JP" sz="1100" dirty="0"/>
              <a:t>https://zenodo.org/record/3820473#.YDzA7twxk-U</a:t>
            </a:r>
            <a:endParaRPr lang="ja-JP" altLang="en-US" sz="1100" dirty="0"/>
          </a:p>
        </p:txBody>
      </p:sp>
      <p:pic>
        <p:nvPicPr>
          <p:cNvPr id="8" name="図 7">
            <a:extLst>
              <a:ext uri="{FF2B5EF4-FFF2-40B4-BE49-F238E27FC236}">
                <a16:creationId xmlns:a16="http://schemas.microsoft.com/office/drawing/2014/main" id="{7CE3A664-E333-788A-E9ED-E3ABE1A57471}"/>
              </a:ext>
            </a:extLst>
          </p:cNvPr>
          <p:cNvPicPr>
            <a:picLocks noChangeAspect="1"/>
          </p:cNvPicPr>
          <p:nvPr/>
        </p:nvPicPr>
        <p:blipFill>
          <a:blip r:embed="rId3"/>
          <a:stretch>
            <a:fillRect/>
          </a:stretch>
        </p:blipFill>
        <p:spPr>
          <a:xfrm>
            <a:off x="1259633" y="4055397"/>
            <a:ext cx="1593060" cy="2272207"/>
          </a:xfrm>
          <a:prstGeom prst="rect">
            <a:avLst/>
          </a:prstGeom>
          <a:ln>
            <a:solidFill>
              <a:schemeClr val="accent1">
                <a:shade val="15000"/>
              </a:schemeClr>
            </a:solidFill>
          </a:ln>
        </p:spPr>
      </p:pic>
      <p:pic>
        <p:nvPicPr>
          <p:cNvPr id="12" name="図 11">
            <a:extLst>
              <a:ext uri="{FF2B5EF4-FFF2-40B4-BE49-F238E27FC236}">
                <a16:creationId xmlns:a16="http://schemas.microsoft.com/office/drawing/2014/main" id="{084E3F62-4ADA-456C-42EE-AA8F2E3676D6}"/>
              </a:ext>
            </a:extLst>
          </p:cNvPr>
          <p:cNvPicPr>
            <a:picLocks noChangeAspect="1"/>
          </p:cNvPicPr>
          <p:nvPr/>
        </p:nvPicPr>
        <p:blipFill>
          <a:blip r:embed="rId4"/>
          <a:stretch>
            <a:fillRect/>
          </a:stretch>
        </p:blipFill>
        <p:spPr>
          <a:xfrm>
            <a:off x="3656757" y="4055397"/>
            <a:ext cx="1830485" cy="2347937"/>
          </a:xfrm>
          <a:prstGeom prst="rect">
            <a:avLst/>
          </a:prstGeom>
          <a:ln>
            <a:solidFill>
              <a:schemeClr val="tx1">
                <a:lumMod val="65000"/>
                <a:lumOff val="35000"/>
              </a:schemeClr>
            </a:solidFill>
          </a:ln>
        </p:spPr>
      </p:pic>
      <p:sp>
        <p:nvSpPr>
          <p:cNvPr id="16" name="テキスト ボックス 15">
            <a:extLst>
              <a:ext uri="{FF2B5EF4-FFF2-40B4-BE49-F238E27FC236}">
                <a16:creationId xmlns:a16="http://schemas.microsoft.com/office/drawing/2014/main" id="{AB903965-25E8-9AD5-F7A9-FCD7681BC0D9}"/>
              </a:ext>
            </a:extLst>
          </p:cNvPr>
          <p:cNvSpPr txBox="1"/>
          <p:nvPr/>
        </p:nvSpPr>
        <p:spPr>
          <a:xfrm>
            <a:off x="3492433" y="6403334"/>
            <a:ext cx="2159133" cy="369332"/>
          </a:xfrm>
          <a:prstGeom prst="rect">
            <a:avLst/>
          </a:prstGeom>
          <a:noFill/>
        </p:spPr>
        <p:txBody>
          <a:bodyPr wrap="square">
            <a:spAutoFit/>
          </a:bodyPr>
          <a:lstStyle/>
          <a:p>
            <a:r>
              <a:rPr lang="en-US" altLang="ja-JP" sz="900" dirty="0"/>
              <a:t>https://www.icpsr.umich.edu/web/pages/datamanagement/dmp/</a:t>
            </a:r>
            <a:endParaRPr lang="ja-JP" altLang="en-US" sz="900" dirty="0"/>
          </a:p>
        </p:txBody>
      </p:sp>
      <p:pic>
        <p:nvPicPr>
          <p:cNvPr id="7" name="図 6" descr="QR コード&#10;&#10;自動的に生成された説明">
            <a:extLst>
              <a:ext uri="{FF2B5EF4-FFF2-40B4-BE49-F238E27FC236}">
                <a16:creationId xmlns:a16="http://schemas.microsoft.com/office/drawing/2014/main" id="{B2ACFBD7-A96E-B766-0765-57AEB28B44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8412" y="5330381"/>
            <a:ext cx="1167620" cy="1167620"/>
          </a:xfrm>
          <a:prstGeom prst="rect">
            <a:avLst/>
          </a:prstGeom>
        </p:spPr>
      </p:pic>
    </p:spTree>
    <p:extLst>
      <p:ext uri="{BB962C8B-B14F-4D97-AF65-F5344CB8AC3E}">
        <p14:creationId xmlns:p14="http://schemas.microsoft.com/office/powerpoint/2010/main" val="1938206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BDB38E-C96E-3533-3327-0E30D72B5D0D}"/>
              </a:ext>
            </a:extLst>
          </p:cNvPr>
          <p:cNvSpPr>
            <a:spLocks noGrp="1"/>
          </p:cNvSpPr>
          <p:nvPr>
            <p:ph type="title"/>
          </p:nvPr>
        </p:nvSpPr>
        <p:spPr/>
        <p:txBody>
          <a:bodyPr/>
          <a:lstStyle/>
          <a:p>
            <a:r>
              <a:rPr kumimoji="1" lang="ja-JP" altLang="en-US" dirty="0"/>
              <a:t>研究データの公開の手順</a:t>
            </a:r>
          </a:p>
        </p:txBody>
      </p:sp>
      <p:sp>
        <p:nvSpPr>
          <p:cNvPr id="3" name="コンテンツ プレースホルダー 2">
            <a:extLst>
              <a:ext uri="{FF2B5EF4-FFF2-40B4-BE49-F238E27FC236}">
                <a16:creationId xmlns:a16="http://schemas.microsoft.com/office/drawing/2014/main" id="{1572BE81-E9AC-1789-E595-7C1B6C2F48B7}"/>
              </a:ext>
            </a:extLst>
          </p:cNvPr>
          <p:cNvSpPr>
            <a:spLocks noGrp="1"/>
          </p:cNvSpPr>
          <p:nvPr>
            <p:ph idx="1"/>
          </p:nvPr>
        </p:nvSpPr>
        <p:spPr>
          <a:xfrm>
            <a:off x="612000" y="1259999"/>
            <a:ext cx="7920000" cy="5463018"/>
          </a:xfrm>
        </p:spPr>
        <p:txBody>
          <a:bodyPr>
            <a:normAutofit/>
          </a:bodyPr>
          <a:lstStyle/>
          <a:p>
            <a:r>
              <a:rPr kumimoji="1" lang="ja-JP" altLang="en-US" dirty="0"/>
              <a:t>研究前</a:t>
            </a:r>
            <a:endParaRPr kumimoji="1" lang="en-US" altLang="ja-JP" dirty="0"/>
          </a:p>
          <a:p>
            <a:pPr lvl="1"/>
            <a:r>
              <a:rPr kumimoji="1" lang="ja-JP" altLang="en-US" dirty="0"/>
              <a:t>研究プロジェクトの立ち上げ</a:t>
            </a:r>
            <a:endParaRPr kumimoji="1" lang="en-US" altLang="ja-JP" dirty="0"/>
          </a:p>
          <a:p>
            <a:pPr lvl="2"/>
            <a:r>
              <a:rPr lang="ja-JP" altLang="en-US" dirty="0"/>
              <a:t>プロジェクト内</a:t>
            </a:r>
            <a:r>
              <a:rPr kumimoji="1" lang="ja-JP" altLang="en-US" dirty="0"/>
              <a:t>の役割分担</a:t>
            </a:r>
            <a:endParaRPr kumimoji="1" lang="en-US" altLang="ja-JP" dirty="0"/>
          </a:p>
          <a:p>
            <a:pPr lvl="2"/>
            <a:r>
              <a:rPr kumimoji="1" lang="ja-JP" altLang="en-US" dirty="0"/>
              <a:t>公的助成への申請</a:t>
            </a:r>
            <a:endParaRPr kumimoji="1" lang="en-US" altLang="ja-JP" dirty="0"/>
          </a:p>
          <a:p>
            <a:pPr lvl="1"/>
            <a:r>
              <a:rPr kumimoji="1" lang="ja-JP" altLang="en-US" dirty="0"/>
              <a:t>データマネージメントプラン（</a:t>
            </a:r>
            <a:r>
              <a:rPr kumimoji="1" lang="en-US" altLang="ja-JP" dirty="0"/>
              <a:t>DMP</a:t>
            </a:r>
            <a:r>
              <a:rPr kumimoji="1" lang="ja-JP" altLang="en-US" dirty="0"/>
              <a:t>）の作成</a:t>
            </a:r>
            <a:endParaRPr kumimoji="1" lang="en-US" altLang="ja-JP" dirty="0"/>
          </a:p>
          <a:p>
            <a:pPr lvl="2"/>
            <a:endParaRPr lang="en-US" altLang="ja-JP" dirty="0"/>
          </a:p>
          <a:p>
            <a:r>
              <a:rPr lang="ja-JP" altLang="en-US" dirty="0"/>
              <a:t>研究中</a:t>
            </a:r>
            <a:endParaRPr lang="en-US" altLang="ja-JP" dirty="0"/>
          </a:p>
          <a:p>
            <a:pPr lvl="1"/>
            <a:r>
              <a:rPr kumimoji="1" lang="ja-JP" altLang="en-US" dirty="0"/>
              <a:t>データマネージメントプラン（</a:t>
            </a:r>
            <a:r>
              <a:rPr kumimoji="1" lang="en-US" altLang="ja-JP" dirty="0"/>
              <a:t>DMP</a:t>
            </a:r>
            <a:r>
              <a:rPr kumimoji="1" lang="ja-JP" altLang="en-US" dirty="0"/>
              <a:t>）の更新</a:t>
            </a:r>
            <a:endParaRPr lang="en-US" altLang="ja-JP" dirty="0"/>
          </a:p>
          <a:p>
            <a:pPr marL="360363" lvl="1" indent="0">
              <a:buNone/>
            </a:pPr>
            <a:r>
              <a:rPr lang="ja-JP" altLang="en-US" dirty="0"/>
              <a:t>　→</a:t>
            </a:r>
            <a:r>
              <a:rPr lang="en-US" altLang="ja-JP" dirty="0"/>
              <a:t>DMP</a:t>
            </a:r>
            <a:r>
              <a:rPr lang="ja-JP" altLang="en-US" dirty="0"/>
              <a:t>作成する中でメタデータが作成される</a:t>
            </a:r>
            <a:endParaRPr lang="en-US" altLang="ja-JP" dirty="0"/>
          </a:p>
          <a:p>
            <a:pPr marL="360363" lvl="1" indent="0">
              <a:buNone/>
            </a:pPr>
            <a:endParaRPr lang="en-US" altLang="ja-JP" dirty="0"/>
          </a:p>
          <a:p>
            <a:r>
              <a:rPr lang="ja-JP" altLang="en-US" dirty="0"/>
              <a:t>研究後</a:t>
            </a:r>
            <a:endParaRPr lang="en-US" altLang="ja-JP" dirty="0"/>
          </a:p>
          <a:p>
            <a:pPr lvl="1"/>
            <a:r>
              <a:rPr lang="ja-JP" altLang="en-US" dirty="0"/>
              <a:t>公開の制約条件の判断</a:t>
            </a:r>
            <a:endParaRPr lang="en-US" altLang="ja-JP" dirty="0"/>
          </a:p>
          <a:p>
            <a:pPr lvl="2"/>
            <a:r>
              <a:rPr lang="ja-JP" altLang="en-US" dirty="0"/>
              <a:t>匿名化</a:t>
            </a:r>
            <a:endParaRPr lang="en-US" altLang="ja-JP" dirty="0"/>
          </a:p>
          <a:p>
            <a:pPr lvl="1"/>
            <a:r>
              <a:rPr lang="ja-JP" altLang="en-US" dirty="0"/>
              <a:t>公開リポジトリの選択</a:t>
            </a:r>
            <a:endParaRPr lang="en-US" altLang="ja-JP" dirty="0"/>
          </a:p>
          <a:p>
            <a:pPr lvl="2"/>
            <a:r>
              <a:rPr lang="ja-JP" altLang="en-US" dirty="0"/>
              <a:t>分野リポジトリ</a:t>
            </a:r>
            <a:r>
              <a:rPr lang="en-US" altLang="ja-JP" dirty="0"/>
              <a:t>/</a:t>
            </a:r>
            <a:r>
              <a:rPr lang="ja-JP" altLang="en-US" dirty="0"/>
              <a:t>機関リポジトリ</a:t>
            </a:r>
            <a:r>
              <a:rPr lang="en-US" altLang="ja-JP" dirty="0"/>
              <a:t>/</a:t>
            </a:r>
            <a:r>
              <a:rPr lang="ja-JP" altLang="en-US" dirty="0"/>
              <a:t>汎用リポジトリ</a:t>
            </a:r>
            <a:endParaRPr kumimoji="1" lang="ja-JP" altLang="en-US" dirty="0"/>
          </a:p>
        </p:txBody>
      </p:sp>
    </p:spTree>
    <p:extLst>
      <p:ext uri="{BB962C8B-B14F-4D97-AF65-F5344CB8AC3E}">
        <p14:creationId xmlns:p14="http://schemas.microsoft.com/office/powerpoint/2010/main" val="3780506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F665D-6F65-8FAB-5922-FA1B28729A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01D783A-B5F9-C654-DFE1-2C5E772A70ED}"/>
              </a:ext>
            </a:extLst>
          </p:cNvPr>
          <p:cNvSpPr>
            <a:spLocks noGrp="1"/>
          </p:cNvSpPr>
          <p:nvPr>
            <p:ph type="title"/>
          </p:nvPr>
        </p:nvSpPr>
        <p:spPr/>
        <p:txBody>
          <a:bodyPr>
            <a:normAutofit fontScale="90000"/>
          </a:bodyPr>
          <a:lstStyle/>
          <a:p>
            <a:r>
              <a:rPr kumimoji="1" lang="ja-JP" altLang="en-US" dirty="0"/>
              <a:t>データマネージメントプラン（</a:t>
            </a:r>
            <a:r>
              <a:rPr kumimoji="1" lang="en-US" altLang="ja-JP" dirty="0"/>
              <a:t>DMP</a:t>
            </a:r>
            <a:r>
              <a:rPr kumimoji="1" lang="ja-JP" altLang="en-US" dirty="0"/>
              <a:t>）</a:t>
            </a:r>
          </a:p>
        </p:txBody>
      </p:sp>
      <p:sp>
        <p:nvSpPr>
          <p:cNvPr id="3" name="コンテンツ プレースホルダー 2">
            <a:extLst>
              <a:ext uri="{FF2B5EF4-FFF2-40B4-BE49-F238E27FC236}">
                <a16:creationId xmlns:a16="http://schemas.microsoft.com/office/drawing/2014/main" id="{E8F58485-F0AB-0D22-9BC8-9D03A8C28F6B}"/>
              </a:ext>
            </a:extLst>
          </p:cNvPr>
          <p:cNvSpPr>
            <a:spLocks noGrp="1"/>
          </p:cNvSpPr>
          <p:nvPr>
            <p:ph idx="1"/>
          </p:nvPr>
        </p:nvSpPr>
        <p:spPr/>
        <p:txBody>
          <a:bodyPr/>
          <a:lstStyle/>
          <a:p>
            <a:r>
              <a:rPr kumimoji="1" lang="ja-JP" altLang="en-US" sz="2400" dirty="0"/>
              <a:t>研究中生成されるデータの取得、管理、公開方法について定めた計画書</a:t>
            </a:r>
            <a:endParaRPr kumimoji="1" lang="en-US" altLang="ja-JP" sz="2400" dirty="0"/>
          </a:p>
          <a:p>
            <a:pPr lvl="1"/>
            <a:r>
              <a:rPr lang="ja-JP" altLang="en-US" sz="2000" dirty="0"/>
              <a:t>研究を進める中でアップデートする</a:t>
            </a:r>
            <a:endParaRPr lang="en-US" altLang="ja-JP" sz="2000" dirty="0"/>
          </a:p>
          <a:p>
            <a:pPr lvl="1"/>
            <a:r>
              <a:rPr lang="ja-JP" altLang="en-US" sz="2000" dirty="0"/>
              <a:t>プロジェクト管理、予算を明確にするために必要</a:t>
            </a:r>
            <a:endParaRPr lang="en-US" altLang="ja-JP" sz="2000" dirty="0"/>
          </a:p>
          <a:p>
            <a:pPr lvl="1"/>
            <a:r>
              <a:rPr lang="en-US" altLang="ja-JP" sz="2000" dirty="0"/>
              <a:t>2024</a:t>
            </a:r>
            <a:r>
              <a:rPr lang="ja-JP" altLang="en-US" sz="2000" dirty="0"/>
              <a:t>年度より、科研費全種目にて</a:t>
            </a:r>
            <a:r>
              <a:rPr lang="en-US" altLang="ja-JP" sz="2000" dirty="0"/>
              <a:t>DMP</a:t>
            </a:r>
            <a:r>
              <a:rPr lang="ja-JP" altLang="en-US" sz="2000" dirty="0"/>
              <a:t>作成必須</a:t>
            </a:r>
            <a:endParaRPr lang="en-US" altLang="ja-JP" sz="2000" dirty="0"/>
          </a:p>
          <a:p>
            <a:pPr lvl="2"/>
            <a:endParaRPr lang="en-US" altLang="ja-JP" dirty="0"/>
          </a:p>
          <a:p>
            <a:pPr lvl="1"/>
            <a:endParaRPr kumimoji="1" lang="ja-JP" altLang="en-US" dirty="0"/>
          </a:p>
        </p:txBody>
      </p:sp>
      <p:pic>
        <p:nvPicPr>
          <p:cNvPr id="6" name="図 5">
            <a:extLst>
              <a:ext uri="{FF2B5EF4-FFF2-40B4-BE49-F238E27FC236}">
                <a16:creationId xmlns:a16="http://schemas.microsoft.com/office/drawing/2014/main" id="{A0DBC587-B48D-C799-25BC-E1865D8A4B53}"/>
              </a:ext>
            </a:extLst>
          </p:cNvPr>
          <p:cNvPicPr>
            <a:picLocks noChangeAspect="1"/>
          </p:cNvPicPr>
          <p:nvPr/>
        </p:nvPicPr>
        <p:blipFill>
          <a:blip r:embed="rId2"/>
          <a:stretch>
            <a:fillRect/>
          </a:stretch>
        </p:blipFill>
        <p:spPr>
          <a:xfrm>
            <a:off x="2148883" y="3056709"/>
            <a:ext cx="4846233" cy="3370404"/>
          </a:xfrm>
          <a:prstGeom prst="rect">
            <a:avLst/>
          </a:prstGeom>
        </p:spPr>
      </p:pic>
      <p:sp>
        <p:nvSpPr>
          <p:cNvPr id="8" name="テキスト ボックス 7">
            <a:extLst>
              <a:ext uri="{FF2B5EF4-FFF2-40B4-BE49-F238E27FC236}">
                <a16:creationId xmlns:a16="http://schemas.microsoft.com/office/drawing/2014/main" id="{C84738E0-BDA5-B1FC-9817-1BE62799BE0E}"/>
              </a:ext>
            </a:extLst>
          </p:cNvPr>
          <p:cNvSpPr txBox="1"/>
          <p:nvPr/>
        </p:nvSpPr>
        <p:spPr>
          <a:xfrm>
            <a:off x="3326675" y="6427113"/>
            <a:ext cx="5817326" cy="430887"/>
          </a:xfrm>
          <a:prstGeom prst="rect">
            <a:avLst/>
          </a:prstGeom>
          <a:noFill/>
        </p:spPr>
        <p:txBody>
          <a:bodyPr wrap="square">
            <a:spAutoFit/>
          </a:bodyPr>
          <a:lstStyle/>
          <a:p>
            <a:r>
              <a:rPr lang="ja-JP" altLang="en-US" sz="1100" dirty="0"/>
              <a:t>引用：日本学術振興会 </a:t>
            </a:r>
            <a:r>
              <a:rPr lang="en-US" altLang="ja-JP" sz="1100" dirty="0"/>
              <a:t>2024 </a:t>
            </a:r>
            <a:r>
              <a:rPr lang="ja-JP" altLang="en-US" sz="1100" dirty="0"/>
              <a:t>「科研費における研究データの 管理・利活用等について」</a:t>
            </a:r>
            <a:r>
              <a:rPr lang="en-US" altLang="ja-JP" sz="1100" dirty="0"/>
              <a:t>(https://www.jsps.go.jp/file/storage/kaken_g_1609/shiryou05.pdf)</a:t>
            </a:r>
            <a:endParaRPr lang="ja-JP" altLang="en-US" sz="1100" dirty="0"/>
          </a:p>
        </p:txBody>
      </p:sp>
    </p:spTree>
    <p:extLst>
      <p:ext uri="{BB962C8B-B14F-4D97-AF65-F5344CB8AC3E}">
        <p14:creationId xmlns:p14="http://schemas.microsoft.com/office/powerpoint/2010/main" val="2487393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AAB1E-EEA9-6576-C197-5C31E5130BB8}"/>
              </a:ext>
            </a:extLst>
          </p:cNvPr>
          <p:cNvSpPr>
            <a:spLocks noGrp="1"/>
          </p:cNvSpPr>
          <p:nvPr>
            <p:ph type="title"/>
          </p:nvPr>
        </p:nvSpPr>
        <p:spPr/>
        <p:txBody>
          <a:bodyPr>
            <a:normAutofit/>
          </a:bodyPr>
          <a:lstStyle/>
          <a:p>
            <a:r>
              <a:rPr kumimoji="1" lang="ja-JP" altLang="en-US" dirty="0"/>
              <a:t>日本の公的助成機関が求める</a:t>
            </a:r>
            <a:r>
              <a:rPr kumimoji="1" lang="en-US" altLang="ja-JP" dirty="0"/>
              <a:t>DMP</a:t>
            </a:r>
            <a:endParaRPr kumimoji="1" lang="ja-JP" altLang="en-US" dirty="0"/>
          </a:p>
        </p:txBody>
      </p:sp>
      <p:sp>
        <p:nvSpPr>
          <p:cNvPr id="3" name="コンテンツ プレースホルダー 2">
            <a:extLst>
              <a:ext uri="{FF2B5EF4-FFF2-40B4-BE49-F238E27FC236}">
                <a16:creationId xmlns:a16="http://schemas.microsoft.com/office/drawing/2014/main" id="{A26F7365-A0A6-3548-8B2A-B644A4EFB841}"/>
              </a:ext>
            </a:extLst>
          </p:cNvPr>
          <p:cNvSpPr>
            <a:spLocks noGrp="1"/>
          </p:cNvSpPr>
          <p:nvPr>
            <p:ph idx="1"/>
          </p:nvPr>
        </p:nvSpPr>
        <p:spPr>
          <a:xfrm>
            <a:off x="611999" y="1260000"/>
            <a:ext cx="8393637" cy="4829679"/>
          </a:xfrm>
        </p:spPr>
        <p:txBody>
          <a:bodyPr>
            <a:normAutofit lnSpcReduction="10000"/>
          </a:bodyPr>
          <a:lstStyle/>
          <a:p>
            <a:r>
              <a:rPr kumimoji="1" lang="en-US" altLang="ja-JP" dirty="0"/>
              <a:t>DMP</a:t>
            </a:r>
            <a:r>
              <a:rPr kumimoji="1" lang="ja-JP" altLang="en-US" dirty="0"/>
              <a:t>提出対象となるデータ</a:t>
            </a:r>
            <a:endParaRPr kumimoji="1" lang="en-US" altLang="ja-JP" dirty="0"/>
          </a:p>
          <a:p>
            <a:pPr lvl="1"/>
            <a:r>
              <a:rPr lang="ja-JP" altLang="en-US" dirty="0"/>
              <a:t>管理対象データ：</a:t>
            </a:r>
            <a:endParaRPr lang="en-US" altLang="ja-JP" dirty="0"/>
          </a:p>
          <a:p>
            <a:pPr marL="725488" lvl="2" indent="0">
              <a:buNone/>
            </a:pPr>
            <a:r>
              <a:rPr lang="ja-JP" altLang="en-US" dirty="0"/>
              <a:t>研究者の所属する機関の基準等に基づいて、管理・利活用の対象として、研究者がその範囲を定めるもの</a:t>
            </a:r>
            <a:endParaRPr lang="en-US" altLang="ja-JP" dirty="0"/>
          </a:p>
          <a:p>
            <a:r>
              <a:rPr lang="ja-JP" altLang="en-US" dirty="0"/>
              <a:t>記載内容</a:t>
            </a:r>
            <a:endParaRPr lang="en-US" altLang="ja-JP" dirty="0"/>
          </a:p>
          <a:p>
            <a:pPr lvl="1"/>
            <a:r>
              <a:rPr lang="ja-JP" altLang="en-US" dirty="0"/>
              <a:t>助成情報</a:t>
            </a:r>
            <a:r>
              <a:rPr lang="en-US" altLang="ja-JP" dirty="0"/>
              <a:t>		</a:t>
            </a:r>
            <a:r>
              <a:rPr lang="ja-JP" altLang="en-US" dirty="0"/>
              <a:t>：</a:t>
            </a:r>
            <a:r>
              <a:rPr lang="ja-JP" altLang="en-US" sz="2000" dirty="0"/>
              <a:t>課題番号、領域、小区分など</a:t>
            </a:r>
            <a:endParaRPr lang="en-US" altLang="ja-JP" sz="2000" dirty="0"/>
          </a:p>
          <a:p>
            <a:pPr lvl="1"/>
            <a:r>
              <a:rPr kumimoji="1" lang="ja-JP" altLang="en-US" dirty="0"/>
              <a:t>データ名</a:t>
            </a:r>
            <a:r>
              <a:rPr kumimoji="1" lang="en-US" altLang="ja-JP" dirty="0"/>
              <a:t>	</a:t>
            </a:r>
            <a:r>
              <a:rPr kumimoji="1" lang="ja-JP" altLang="en-US" dirty="0"/>
              <a:t>　</a:t>
            </a:r>
            <a:r>
              <a:rPr kumimoji="1" lang="en-US" altLang="ja-JP" dirty="0"/>
              <a:t>	</a:t>
            </a:r>
            <a:r>
              <a:rPr kumimoji="1" lang="ja-JP" altLang="en-US" dirty="0"/>
              <a:t>：</a:t>
            </a:r>
            <a:r>
              <a:rPr lang="ja-JP" altLang="en-US" sz="2000" dirty="0"/>
              <a:t>公開する際に表示されるデータの</a:t>
            </a:r>
            <a:r>
              <a:rPr kumimoji="1" lang="ja-JP" altLang="en-US" sz="2000" dirty="0"/>
              <a:t>名称</a:t>
            </a:r>
            <a:endParaRPr kumimoji="1" lang="en-US" altLang="ja-JP" dirty="0"/>
          </a:p>
          <a:p>
            <a:pPr lvl="1"/>
            <a:r>
              <a:rPr lang="ja-JP" altLang="en-US" dirty="0"/>
              <a:t>データの説明</a:t>
            </a:r>
            <a:r>
              <a:rPr lang="en-US" altLang="ja-JP" dirty="0"/>
              <a:t>	</a:t>
            </a:r>
            <a:r>
              <a:rPr lang="ja-JP" altLang="en-US" dirty="0"/>
              <a:t>：</a:t>
            </a:r>
            <a:r>
              <a:rPr lang="ja-JP" altLang="en-US" sz="2000" dirty="0"/>
              <a:t>データの内容、取得方法など</a:t>
            </a:r>
            <a:endParaRPr kumimoji="1" lang="en-US" altLang="ja-JP" dirty="0"/>
          </a:p>
          <a:p>
            <a:pPr lvl="1"/>
            <a:r>
              <a:rPr kumimoji="1" lang="ja-JP" altLang="en-US" dirty="0"/>
              <a:t>データ作成者</a:t>
            </a:r>
            <a:r>
              <a:rPr kumimoji="1" lang="en-US" altLang="ja-JP" dirty="0"/>
              <a:t>	</a:t>
            </a:r>
            <a:r>
              <a:rPr kumimoji="1" lang="ja-JP" altLang="en-US" dirty="0"/>
              <a:t>：</a:t>
            </a:r>
            <a:r>
              <a:rPr kumimoji="1" lang="ja-JP" altLang="en-US" sz="2000" dirty="0"/>
              <a:t>データ取得・収集を中心的に行った者</a:t>
            </a:r>
            <a:endParaRPr kumimoji="1" lang="en-US" altLang="ja-JP" dirty="0"/>
          </a:p>
          <a:p>
            <a:pPr lvl="1"/>
            <a:r>
              <a:rPr lang="ja-JP" altLang="en-US" dirty="0"/>
              <a:t>データ管理者</a:t>
            </a:r>
            <a:r>
              <a:rPr lang="en-US" altLang="ja-JP" dirty="0"/>
              <a:t>	</a:t>
            </a:r>
            <a:r>
              <a:rPr lang="ja-JP" altLang="en-US" dirty="0"/>
              <a:t>：</a:t>
            </a:r>
            <a:r>
              <a:rPr lang="ja-JP" altLang="en-US" sz="2000" dirty="0"/>
              <a:t>データの管理責任者</a:t>
            </a:r>
            <a:endParaRPr kumimoji="1" lang="en-US" altLang="ja-JP" sz="2000" dirty="0"/>
          </a:p>
          <a:p>
            <a:pPr lvl="1"/>
            <a:r>
              <a:rPr kumimoji="1" lang="ja-JP" altLang="en-US" dirty="0"/>
              <a:t>データ保管場所：</a:t>
            </a:r>
            <a:r>
              <a:rPr kumimoji="1" lang="ja-JP" altLang="en-US" sz="2000" dirty="0"/>
              <a:t>研究者</a:t>
            </a:r>
            <a:r>
              <a:rPr kumimoji="1" lang="en-US" altLang="ja-JP" sz="2000" dirty="0"/>
              <a:t>PC, </a:t>
            </a:r>
            <a:r>
              <a:rPr kumimoji="1" lang="ja-JP" altLang="en-US" sz="2000" dirty="0"/>
              <a:t>自組織データセンター、</a:t>
            </a:r>
            <a:endParaRPr kumimoji="1" lang="en-US" altLang="ja-JP" sz="2000" dirty="0"/>
          </a:p>
          <a:p>
            <a:pPr marL="719138" lvl="2" indent="0">
              <a:buNone/>
            </a:pPr>
            <a:r>
              <a:rPr kumimoji="1" lang="en-US" altLang="ja-JP" sz="1600" dirty="0"/>
              <a:t>			</a:t>
            </a:r>
            <a:r>
              <a:rPr kumimoji="1" lang="ja-JP" altLang="en-US" sz="1600" dirty="0"/>
              <a:t>　  </a:t>
            </a:r>
            <a:r>
              <a:rPr kumimoji="1" lang="ja-JP" altLang="en-US" dirty="0"/>
              <a:t>外部リポジトリ（ネットアクセス可</a:t>
            </a:r>
            <a:r>
              <a:rPr kumimoji="1" lang="en-US" altLang="ja-JP" dirty="0"/>
              <a:t>/</a:t>
            </a:r>
            <a:r>
              <a:rPr kumimoji="1" lang="ja-JP" altLang="en-US" dirty="0"/>
              <a:t>不可）</a:t>
            </a:r>
            <a:endParaRPr kumimoji="1" lang="en-US" altLang="ja-JP" sz="2000" dirty="0"/>
          </a:p>
          <a:p>
            <a:pPr lvl="1"/>
            <a:r>
              <a:rPr lang="ja-JP" altLang="en-US" dirty="0"/>
              <a:t>公開・非公開等：</a:t>
            </a:r>
            <a:r>
              <a:rPr lang="ja-JP" altLang="en-US" sz="2000" dirty="0"/>
              <a:t>公開、限定公開、非公開</a:t>
            </a:r>
            <a:endParaRPr lang="en-US" altLang="ja-JP" dirty="0"/>
          </a:p>
          <a:p>
            <a:pPr lvl="1"/>
            <a:r>
              <a:rPr lang="ja-JP" altLang="en-US" dirty="0"/>
              <a:t>データの公開先：</a:t>
            </a:r>
            <a:r>
              <a:rPr lang="ja-JP" altLang="en-US" sz="2000" dirty="0"/>
              <a:t>公開予定のリポジトリ</a:t>
            </a:r>
            <a:endParaRPr kumimoji="1" lang="ja-JP" altLang="en-US" dirty="0"/>
          </a:p>
        </p:txBody>
      </p:sp>
      <p:sp>
        <p:nvSpPr>
          <p:cNvPr id="5" name="テキスト ボックス 4">
            <a:extLst>
              <a:ext uri="{FF2B5EF4-FFF2-40B4-BE49-F238E27FC236}">
                <a16:creationId xmlns:a16="http://schemas.microsoft.com/office/drawing/2014/main" id="{6F7640CA-D7EF-44CA-A4B7-018E058DBA52}"/>
              </a:ext>
            </a:extLst>
          </p:cNvPr>
          <p:cNvSpPr txBox="1"/>
          <p:nvPr/>
        </p:nvSpPr>
        <p:spPr>
          <a:xfrm>
            <a:off x="332409" y="6089679"/>
            <a:ext cx="6632521" cy="461665"/>
          </a:xfrm>
          <a:prstGeom prst="rect">
            <a:avLst/>
          </a:prstGeom>
          <a:noFill/>
        </p:spPr>
        <p:txBody>
          <a:bodyPr wrap="none" rtlCol="0">
            <a:spAutoFit/>
          </a:bodyPr>
          <a:lstStyle/>
          <a:p>
            <a:r>
              <a:rPr kumimoji="1" lang="ja-JP" altLang="en-US" sz="2400" dirty="0"/>
              <a:t>→研究終了後提出、</a:t>
            </a:r>
            <a:r>
              <a:rPr kumimoji="1" lang="en-US" altLang="ja-JP" sz="2400" dirty="0"/>
              <a:t>CiNii Research</a:t>
            </a:r>
            <a:r>
              <a:rPr lang="ja-JP" altLang="en-US" sz="2400" dirty="0"/>
              <a:t>で原則</a:t>
            </a:r>
            <a:r>
              <a:rPr kumimoji="1" lang="ja-JP" altLang="en-US" sz="2400" dirty="0"/>
              <a:t>公開</a:t>
            </a:r>
          </a:p>
        </p:txBody>
      </p:sp>
    </p:spTree>
    <p:extLst>
      <p:ext uri="{BB962C8B-B14F-4D97-AF65-F5344CB8AC3E}">
        <p14:creationId xmlns:p14="http://schemas.microsoft.com/office/powerpoint/2010/main" val="1822072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91B16-B343-5F80-4075-3AAA1516C93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6BFFB8C-AF97-C057-4B03-5A1F5982828B}"/>
              </a:ext>
            </a:extLst>
          </p:cNvPr>
          <p:cNvSpPr>
            <a:spLocks noGrp="1"/>
          </p:cNvSpPr>
          <p:nvPr>
            <p:ph type="title"/>
          </p:nvPr>
        </p:nvSpPr>
        <p:spPr/>
        <p:txBody>
          <a:bodyPr>
            <a:normAutofit/>
          </a:bodyPr>
          <a:lstStyle/>
          <a:p>
            <a:r>
              <a:rPr lang="ja-JP" altLang="en-US" dirty="0"/>
              <a:t>社会科学研究における</a:t>
            </a:r>
            <a:r>
              <a:rPr lang="en-US" altLang="ja-JP" dirty="0"/>
              <a:t>DMP</a:t>
            </a:r>
            <a:endParaRPr kumimoji="1" lang="ja-JP" altLang="en-US" dirty="0"/>
          </a:p>
        </p:txBody>
      </p:sp>
      <p:sp>
        <p:nvSpPr>
          <p:cNvPr id="3" name="コンテンツ プレースホルダー 2">
            <a:extLst>
              <a:ext uri="{FF2B5EF4-FFF2-40B4-BE49-F238E27FC236}">
                <a16:creationId xmlns:a16="http://schemas.microsoft.com/office/drawing/2014/main" id="{A5DE7890-2190-B349-F1B4-FAE53268BC99}"/>
              </a:ext>
            </a:extLst>
          </p:cNvPr>
          <p:cNvSpPr>
            <a:spLocks noGrp="1"/>
          </p:cNvSpPr>
          <p:nvPr>
            <p:ph idx="1"/>
          </p:nvPr>
        </p:nvSpPr>
        <p:spPr/>
        <p:txBody>
          <a:bodyPr>
            <a:normAutofit lnSpcReduction="10000"/>
          </a:bodyPr>
          <a:lstStyle/>
          <a:p>
            <a:r>
              <a:rPr kumimoji="1" lang="ja-JP" altLang="en-US" dirty="0"/>
              <a:t>研究倫理への対応</a:t>
            </a:r>
            <a:endParaRPr lang="en-US" altLang="ja-JP" dirty="0"/>
          </a:p>
          <a:p>
            <a:pPr lvl="1"/>
            <a:r>
              <a:rPr lang="ja-JP" altLang="en-US" dirty="0"/>
              <a:t>データの取得、管理、公開に研究倫理審査が必要？</a:t>
            </a:r>
            <a:endParaRPr lang="en-US" altLang="ja-JP" dirty="0"/>
          </a:p>
          <a:p>
            <a:pPr lvl="1"/>
            <a:r>
              <a:rPr kumimoji="1" lang="ja-JP" altLang="en-US" dirty="0"/>
              <a:t>調査対象者へのインフォームドコンセント</a:t>
            </a:r>
            <a:endParaRPr kumimoji="1" lang="en-US" altLang="ja-JP" dirty="0"/>
          </a:p>
          <a:p>
            <a:pPr lvl="2"/>
            <a:r>
              <a:rPr kumimoji="1" lang="ja-JP" altLang="en-US" dirty="0"/>
              <a:t>匿名化の方法、公開後の対応</a:t>
            </a:r>
            <a:endParaRPr kumimoji="1" lang="en-US" altLang="ja-JP" dirty="0"/>
          </a:p>
          <a:p>
            <a:pPr lvl="1"/>
            <a:r>
              <a:rPr kumimoji="1" lang="ja-JP" altLang="en-US" dirty="0"/>
              <a:t>データの著作権、寄託した際の権利関係の整理</a:t>
            </a:r>
            <a:endParaRPr kumimoji="1" lang="en-US" altLang="ja-JP" dirty="0"/>
          </a:p>
          <a:p>
            <a:r>
              <a:rPr kumimoji="1" lang="ja-JP" altLang="en-US" dirty="0"/>
              <a:t>データの管理方法</a:t>
            </a:r>
            <a:endParaRPr kumimoji="1" lang="en-US" altLang="ja-JP" dirty="0"/>
          </a:p>
          <a:p>
            <a:pPr lvl="1"/>
            <a:r>
              <a:rPr kumimoji="1" lang="ja-JP" altLang="en-US" dirty="0"/>
              <a:t>データのフォーマット、サイズ</a:t>
            </a:r>
            <a:endParaRPr kumimoji="1" lang="en-US" altLang="ja-JP" dirty="0"/>
          </a:p>
          <a:p>
            <a:pPr lvl="1"/>
            <a:r>
              <a:rPr lang="ja-JP" altLang="en-US" dirty="0"/>
              <a:t>フォルダ構成、ヴァージョン</a:t>
            </a:r>
            <a:r>
              <a:rPr kumimoji="1" lang="ja-JP" altLang="en-US" dirty="0"/>
              <a:t>管理</a:t>
            </a:r>
            <a:endParaRPr kumimoji="1" lang="en-US" altLang="ja-JP" dirty="0"/>
          </a:p>
          <a:p>
            <a:pPr lvl="1"/>
            <a:r>
              <a:rPr lang="ja-JP" altLang="en-US" dirty="0"/>
              <a:t>命名、コーディング規則</a:t>
            </a:r>
            <a:endParaRPr lang="en-US" altLang="ja-JP" dirty="0"/>
          </a:p>
          <a:p>
            <a:pPr lvl="1"/>
            <a:r>
              <a:rPr kumimoji="1" lang="ja-JP" altLang="en-US" dirty="0"/>
              <a:t>データ整理に必要なツール</a:t>
            </a:r>
            <a:endParaRPr kumimoji="1" lang="en-US" altLang="ja-JP" dirty="0"/>
          </a:p>
          <a:p>
            <a:pPr marL="360363" lvl="1" indent="0">
              <a:buNone/>
            </a:pPr>
            <a:r>
              <a:rPr lang="ja-JP" altLang="en-US" dirty="0"/>
              <a:t>→他の研究方法との対比があるとよい</a:t>
            </a:r>
            <a:endParaRPr kumimoji="1" lang="en-US" altLang="ja-JP" dirty="0"/>
          </a:p>
          <a:p>
            <a:r>
              <a:rPr lang="ja-JP" altLang="en-US" dirty="0"/>
              <a:t>データの品質評価方法</a:t>
            </a:r>
            <a:endParaRPr lang="en-US" altLang="ja-JP" dirty="0"/>
          </a:p>
          <a:p>
            <a:pPr lvl="1"/>
            <a:r>
              <a:rPr lang="ja-JP" altLang="en-US" dirty="0"/>
              <a:t>データ取得方法は適切か（調査方法、調査対象）</a:t>
            </a:r>
            <a:endParaRPr lang="en-US" altLang="ja-JP" dirty="0"/>
          </a:p>
          <a:p>
            <a:pPr lvl="2"/>
            <a:r>
              <a:rPr lang="ja-JP" altLang="en-US" dirty="0"/>
              <a:t>実査を委託する場合、その役割分担</a:t>
            </a:r>
            <a:endParaRPr lang="en-US" altLang="ja-JP" dirty="0"/>
          </a:p>
          <a:p>
            <a:pPr lvl="1"/>
            <a:r>
              <a:rPr lang="ja-JP" altLang="en-US" dirty="0"/>
              <a:t>データの信頼性</a:t>
            </a:r>
            <a:endParaRPr lang="en-US" altLang="ja-JP" dirty="0"/>
          </a:p>
          <a:p>
            <a:pPr lvl="1"/>
            <a:endParaRPr lang="en-US" altLang="ja-JP" dirty="0"/>
          </a:p>
          <a:p>
            <a:pPr marL="360363" lvl="1" indent="0">
              <a:buNone/>
            </a:pPr>
            <a:endParaRPr lang="en-US" altLang="ja-JP" dirty="0"/>
          </a:p>
          <a:p>
            <a:pPr marL="360363" lvl="1" indent="0">
              <a:buNone/>
            </a:pPr>
            <a:endParaRPr lang="en-US" altLang="ja-JP" dirty="0"/>
          </a:p>
          <a:p>
            <a:pPr marL="360363" lvl="1" indent="0">
              <a:buNone/>
            </a:pPr>
            <a:endParaRPr kumimoji="1" lang="en-US" altLang="ja-JP" dirty="0"/>
          </a:p>
          <a:p>
            <a:pPr marL="360363" lvl="1" indent="0">
              <a:buNone/>
            </a:pPr>
            <a:endParaRPr kumimoji="1" lang="en-US" altLang="ja-JP" dirty="0"/>
          </a:p>
          <a:p>
            <a:pPr lvl="1"/>
            <a:endParaRPr kumimoji="1" lang="en-US" altLang="ja-JP" dirty="0"/>
          </a:p>
          <a:p>
            <a:endParaRPr kumimoji="1" lang="en-US" altLang="ja-JP" dirty="0"/>
          </a:p>
          <a:p>
            <a:pPr lvl="1"/>
            <a:endParaRPr kumimoji="1" lang="en-US" altLang="ja-JP" dirty="0"/>
          </a:p>
          <a:p>
            <a:pPr lvl="1"/>
            <a:endParaRPr kumimoji="1" lang="en-US" altLang="ja-JP" dirty="0"/>
          </a:p>
          <a:p>
            <a:pPr lvl="1"/>
            <a:endParaRPr kumimoji="1" lang="ja-JP" altLang="en-US" dirty="0"/>
          </a:p>
        </p:txBody>
      </p:sp>
    </p:spTree>
    <p:extLst>
      <p:ext uri="{BB962C8B-B14F-4D97-AF65-F5344CB8AC3E}">
        <p14:creationId xmlns:p14="http://schemas.microsoft.com/office/powerpoint/2010/main" val="313872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C05A5-9EA1-3EF8-A2E2-E5ECC3B424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36122A0-695B-8B74-8F43-829D5FF0FCF5}"/>
              </a:ext>
            </a:extLst>
          </p:cNvPr>
          <p:cNvSpPr>
            <a:spLocks noGrp="1"/>
          </p:cNvSpPr>
          <p:nvPr>
            <p:ph type="title"/>
          </p:nvPr>
        </p:nvSpPr>
        <p:spPr/>
        <p:txBody>
          <a:bodyPr>
            <a:normAutofit/>
          </a:bodyPr>
          <a:lstStyle/>
          <a:p>
            <a:r>
              <a:rPr lang="ja-JP" altLang="en-US" sz="3600" dirty="0"/>
              <a:t>科学知識へのオープンアクセス</a:t>
            </a:r>
            <a:endParaRPr lang="en-US" altLang="ja-JP" sz="3600" dirty="0"/>
          </a:p>
        </p:txBody>
      </p:sp>
      <p:sp>
        <p:nvSpPr>
          <p:cNvPr id="3" name="コンテンツ プレースホルダー 2">
            <a:extLst>
              <a:ext uri="{FF2B5EF4-FFF2-40B4-BE49-F238E27FC236}">
                <a16:creationId xmlns:a16="http://schemas.microsoft.com/office/drawing/2014/main" id="{A9F73D84-B844-503C-510C-324AA9754A8E}"/>
              </a:ext>
            </a:extLst>
          </p:cNvPr>
          <p:cNvSpPr>
            <a:spLocks noGrp="1"/>
          </p:cNvSpPr>
          <p:nvPr>
            <p:ph idx="1"/>
          </p:nvPr>
        </p:nvSpPr>
        <p:spPr>
          <a:xfrm>
            <a:off x="611999" y="1287992"/>
            <a:ext cx="8340411" cy="5134580"/>
          </a:xfrm>
        </p:spPr>
        <p:txBody>
          <a:bodyPr>
            <a:normAutofit/>
          </a:bodyPr>
          <a:lstStyle/>
          <a:p>
            <a:pPr marL="4763" indent="0">
              <a:buNone/>
            </a:pPr>
            <a:r>
              <a:rPr lang="ja-JP" altLang="en-US" dirty="0"/>
              <a:t>情報技術の高度化により、研究成果公開が活発化</a:t>
            </a:r>
            <a:endParaRPr lang="en-US" altLang="ja-JP" dirty="0"/>
          </a:p>
          <a:p>
            <a:pPr marL="461963" indent="-457200"/>
            <a:endParaRPr lang="en-US" altLang="ja-JP" sz="1400" dirty="0"/>
          </a:p>
          <a:p>
            <a:pPr marL="461963" indent="-457200"/>
            <a:r>
              <a:rPr lang="ja-JP" altLang="en-US" dirty="0"/>
              <a:t>研究論文のオープンアクセス（</a:t>
            </a:r>
            <a:r>
              <a:rPr lang="en-US" altLang="ja-JP" dirty="0"/>
              <a:t>OA</a:t>
            </a:r>
            <a:r>
              <a:rPr lang="ja-JP" altLang="en-US" dirty="0"/>
              <a:t>）</a:t>
            </a:r>
            <a:endParaRPr lang="en-US" altLang="ja-JP" dirty="0"/>
          </a:p>
          <a:p>
            <a:pPr lvl="1"/>
            <a:r>
              <a:rPr lang="ja-JP" altLang="en-US" dirty="0"/>
              <a:t>大手出版社による寡占、購読料高騰に対抗</a:t>
            </a:r>
            <a:endParaRPr lang="en-US" altLang="ja-JP" dirty="0"/>
          </a:p>
          <a:p>
            <a:pPr marL="725488" lvl="2" indent="0">
              <a:buNone/>
            </a:pPr>
            <a:r>
              <a:rPr lang="ja-JP" altLang="en-US" dirty="0"/>
              <a:t>機関、研究者による著者原稿の公開</a:t>
            </a:r>
            <a:endParaRPr lang="en-US" altLang="ja-JP" dirty="0"/>
          </a:p>
          <a:p>
            <a:pPr lvl="1"/>
            <a:r>
              <a:rPr lang="ja-JP" altLang="en-US" dirty="0"/>
              <a:t>公的資金による研究成果は公共財</a:t>
            </a:r>
            <a:endParaRPr lang="en-US" altLang="ja-JP" dirty="0"/>
          </a:p>
          <a:p>
            <a:pPr marL="360363" lvl="1" indent="0">
              <a:buNone/>
            </a:pPr>
            <a:r>
              <a:rPr lang="en-US" altLang="ja-JP" sz="2000" dirty="0"/>
              <a:t>	</a:t>
            </a:r>
            <a:r>
              <a:rPr lang="ja-JP" altLang="en-US" sz="2000" dirty="0"/>
              <a:t>公的助成を受けた研究論文の</a:t>
            </a:r>
            <a:r>
              <a:rPr lang="en-US" altLang="ja-JP" sz="2000" dirty="0"/>
              <a:t>OA</a:t>
            </a:r>
            <a:r>
              <a:rPr lang="ja-JP" altLang="en-US" sz="2000" dirty="0"/>
              <a:t>義務化</a:t>
            </a:r>
            <a:endParaRPr lang="en-US" altLang="ja-JP" sz="2000" dirty="0"/>
          </a:p>
          <a:p>
            <a:pPr marL="725488" lvl="2" indent="0">
              <a:buNone/>
            </a:pPr>
            <a:endParaRPr lang="en-US" altLang="ja-JP" sz="1700" dirty="0"/>
          </a:p>
          <a:p>
            <a:pPr marL="461963" indent="-457200"/>
            <a:endParaRPr lang="en-US" altLang="ja-JP" dirty="0"/>
          </a:p>
          <a:p>
            <a:pPr marL="461963" indent="-457200"/>
            <a:r>
              <a:rPr lang="ja-JP" altLang="en-US" dirty="0"/>
              <a:t>研究データ、ソースコードの共有</a:t>
            </a:r>
            <a:endParaRPr lang="en-US" altLang="ja-JP" dirty="0"/>
          </a:p>
          <a:p>
            <a:pPr marL="817563" lvl="1" indent="-457200"/>
            <a:r>
              <a:rPr lang="ja-JP" altLang="en-US" dirty="0">
                <a:solidFill>
                  <a:schemeClr val="bg1">
                    <a:lumMod val="85000"/>
                  </a:schemeClr>
                </a:solidFill>
              </a:rPr>
              <a:t>地域や研究分野を越えた研究データの共有</a:t>
            </a:r>
            <a:endParaRPr lang="en-US" altLang="ja-JP" dirty="0">
              <a:solidFill>
                <a:schemeClr val="bg1">
                  <a:lumMod val="85000"/>
                </a:schemeClr>
              </a:solidFill>
            </a:endParaRPr>
          </a:p>
          <a:p>
            <a:pPr marL="360363" lvl="1" indent="0">
              <a:buNone/>
            </a:pPr>
            <a:r>
              <a:rPr lang="en-US" altLang="ja-JP" sz="2200" dirty="0">
                <a:solidFill>
                  <a:schemeClr val="bg1">
                    <a:lumMod val="85000"/>
                  </a:schemeClr>
                </a:solidFill>
              </a:rPr>
              <a:t>	</a:t>
            </a:r>
            <a:r>
              <a:rPr lang="ja-JP" altLang="en-US" sz="2000" dirty="0">
                <a:solidFill>
                  <a:schemeClr val="bg1">
                    <a:lumMod val="85000"/>
                  </a:schemeClr>
                </a:solidFill>
              </a:rPr>
              <a:t>データアーカイブによるダウンロード提供</a:t>
            </a:r>
            <a:endParaRPr lang="en-US" altLang="ja-JP" sz="1800" dirty="0">
              <a:solidFill>
                <a:schemeClr val="bg1">
                  <a:lumMod val="85000"/>
                </a:schemeClr>
              </a:solidFill>
            </a:endParaRPr>
          </a:p>
          <a:p>
            <a:pPr marL="817563" lvl="1" indent="-457200"/>
            <a:r>
              <a:rPr lang="ja-JP" altLang="en-US" dirty="0">
                <a:solidFill>
                  <a:schemeClr val="bg1">
                    <a:lumMod val="85000"/>
                  </a:schemeClr>
                </a:solidFill>
              </a:rPr>
              <a:t>再現性の危機への対応</a:t>
            </a:r>
            <a:endParaRPr lang="en-US" altLang="ja-JP" dirty="0">
              <a:solidFill>
                <a:schemeClr val="bg1">
                  <a:lumMod val="85000"/>
                </a:schemeClr>
              </a:solidFill>
            </a:endParaRPr>
          </a:p>
          <a:p>
            <a:pPr marL="719138" lvl="2" indent="0">
              <a:buNone/>
            </a:pPr>
            <a:r>
              <a:rPr lang="ja-JP" altLang="en-US" sz="1900" dirty="0">
                <a:solidFill>
                  <a:schemeClr val="bg1">
                    <a:lumMod val="85000"/>
                  </a:schemeClr>
                </a:solidFill>
              </a:rPr>
              <a:t>論文によるエビデンスデータの公開推奨／義務化の進展</a:t>
            </a:r>
            <a:endParaRPr lang="en-US" altLang="ja-JP" sz="1900" dirty="0">
              <a:solidFill>
                <a:schemeClr val="bg1">
                  <a:lumMod val="85000"/>
                </a:schemeClr>
              </a:solidFill>
            </a:endParaRPr>
          </a:p>
          <a:p>
            <a:pPr marL="719138" lvl="2" indent="0">
              <a:buNone/>
            </a:pPr>
            <a:endParaRPr lang="en-US" altLang="ja-JP" sz="1900" dirty="0"/>
          </a:p>
        </p:txBody>
      </p:sp>
      <p:sp>
        <p:nvSpPr>
          <p:cNvPr id="7" name="正方形/長方形 6">
            <a:extLst>
              <a:ext uri="{FF2B5EF4-FFF2-40B4-BE49-F238E27FC236}">
                <a16:creationId xmlns:a16="http://schemas.microsoft.com/office/drawing/2014/main" id="{48551461-B4CC-D5CD-F761-2552CCD3DD5A}"/>
              </a:ext>
            </a:extLst>
          </p:cNvPr>
          <p:cNvSpPr/>
          <p:nvPr/>
        </p:nvSpPr>
        <p:spPr>
          <a:xfrm>
            <a:off x="576054" y="1841263"/>
            <a:ext cx="7991892" cy="21277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A30EEF5-13DD-3591-66CC-0A94D3889555}"/>
              </a:ext>
            </a:extLst>
          </p:cNvPr>
          <p:cNvSpPr/>
          <p:nvPr/>
        </p:nvSpPr>
        <p:spPr>
          <a:xfrm>
            <a:off x="576055" y="4294789"/>
            <a:ext cx="7991891" cy="21277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6747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5DD0C-6A68-7B13-8D19-9D0732D1788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0557610-D749-066F-8F7D-B6DE03A19E43}"/>
              </a:ext>
            </a:extLst>
          </p:cNvPr>
          <p:cNvSpPr>
            <a:spLocks noGrp="1"/>
          </p:cNvSpPr>
          <p:nvPr>
            <p:ph type="title"/>
          </p:nvPr>
        </p:nvSpPr>
        <p:spPr/>
        <p:txBody>
          <a:bodyPr>
            <a:normAutofit/>
          </a:bodyPr>
          <a:lstStyle/>
          <a:p>
            <a:r>
              <a:rPr lang="ja-JP" altLang="en-US" dirty="0"/>
              <a:t>社会科学研究における</a:t>
            </a:r>
            <a:r>
              <a:rPr lang="en-US" altLang="ja-JP" dirty="0"/>
              <a:t>DMP</a:t>
            </a:r>
            <a:endParaRPr kumimoji="1" lang="ja-JP" altLang="en-US" dirty="0"/>
          </a:p>
        </p:txBody>
      </p:sp>
      <p:sp>
        <p:nvSpPr>
          <p:cNvPr id="3" name="コンテンツ プレースホルダー 2">
            <a:extLst>
              <a:ext uri="{FF2B5EF4-FFF2-40B4-BE49-F238E27FC236}">
                <a16:creationId xmlns:a16="http://schemas.microsoft.com/office/drawing/2014/main" id="{241A8D90-627E-ED1E-0352-AAEF47DC2B68}"/>
              </a:ext>
            </a:extLst>
          </p:cNvPr>
          <p:cNvSpPr>
            <a:spLocks noGrp="1"/>
          </p:cNvSpPr>
          <p:nvPr>
            <p:ph idx="1"/>
          </p:nvPr>
        </p:nvSpPr>
        <p:spPr>
          <a:xfrm>
            <a:off x="612000" y="1259999"/>
            <a:ext cx="7920000" cy="5523978"/>
          </a:xfrm>
        </p:spPr>
        <p:txBody>
          <a:bodyPr>
            <a:normAutofit/>
          </a:bodyPr>
          <a:lstStyle/>
          <a:p>
            <a:r>
              <a:rPr lang="ja-JP" altLang="en-US" dirty="0"/>
              <a:t>研究中のデータ管理方法</a:t>
            </a:r>
            <a:endParaRPr lang="en-US" altLang="ja-JP" dirty="0"/>
          </a:p>
          <a:p>
            <a:pPr lvl="1"/>
            <a:r>
              <a:rPr lang="ja-JP" altLang="en-US" dirty="0"/>
              <a:t>データの保存場所（セキュリティ対策）</a:t>
            </a:r>
            <a:endParaRPr lang="en-US" altLang="ja-JP" dirty="0"/>
          </a:p>
          <a:p>
            <a:pPr lvl="1"/>
            <a:r>
              <a:rPr lang="ja-JP" altLang="en-US" dirty="0"/>
              <a:t>ストレージに必要な容量、利用期間とその予算</a:t>
            </a:r>
            <a:endParaRPr lang="en-US" altLang="ja-JP" dirty="0"/>
          </a:p>
          <a:p>
            <a:pPr lvl="1"/>
            <a:r>
              <a:rPr lang="ja-JP" altLang="en-US" dirty="0"/>
              <a:t>バックアップ、同期の方法</a:t>
            </a:r>
            <a:endParaRPr lang="en-US" altLang="ja-JP" dirty="0"/>
          </a:p>
          <a:p>
            <a:r>
              <a:rPr kumimoji="1" lang="ja-JP" altLang="en-US" dirty="0"/>
              <a:t>長期保存計画</a:t>
            </a:r>
            <a:endParaRPr kumimoji="1" lang="en-US" altLang="ja-JP" dirty="0"/>
          </a:p>
          <a:p>
            <a:pPr lvl="1"/>
            <a:r>
              <a:rPr kumimoji="1" lang="ja-JP" altLang="en-US" dirty="0"/>
              <a:t>プロジェクト終了後、どこに残すか</a:t>
            </a:r>
            <a:endParaRPr kumimoji="1" lang="en-US" altLang="ja-JP" dirty="0"/>
          </a:p>
          <a:p>
            <a:pPr lvl="2"/>
            <a:r>
              <a:rPr kumimoji="1" lang="ja-JP" altLang="en-US" dirty="0"/>
              <a:t>エビデンスデータは原則</a:t>
            </a:r>
            <a:r>
              <a:rPr kumimoji="1" lang="en-US" altLang="ja-JP" dirty="0"/>
              <a:t>10</a:t>
            </a:r>
            <a:r>
              <a:rPr kumimoji="1" lang="ja-JP" altLang="en-US" dirty="0"/>
              <a:t>年保管しなくてはならない</a:t>
            </a:r>
            <a:endParaRPr kumimoji="1" lang="en-US" altLang="ja-JP" dirty="0"/>
          </a:p>
          <a:p>
            <a:pPr lvl="2"/>
            <a:r>
              <a:rPr kumimoji="1" lang="ja-JP" altLang="en-US" dirty="0"/>
              <a:t>保管・バックアップが行われる保証、その予算</a:t>
            </a:r>
            <a:endParaRPr kumimoji="1" lang="en-US" altLang="ja-JP" dirty="0"/>
          </a:p>
          <a:p>
            <a:pPr lvl="1"/>
            <a:r>
              <a:rPr kumimoji="1" lang="ja-JP" altLang="en-US" dirty="0"/>
              <a:t>ファイルフォーマット</a:t>
            </a:r>
            <a:endParaRPr kumimoji="1" lang="en-US" altLang="ja-JP" dirty="0"/>
          </a:p>
          <a:p>
            <a:pPr lvl="2"/>
            <a:r>
              <a:rPr lang="ja-JP" altLang="en-US" dirty="0"/>
              <a:t>現在利用しているソフトウェアが数十年後も使える保証</a:t>
            </a:r>
            <a:endParaRPr lang="en-US" altLang="ja-JP" dirty="0"/>
          </a:p>
          <a:p>
            <a:r>
              <a:rPr lang="ja-JP" altLang="en-US" dirty="0"/>
              <a:t>海外では、</a:t>
            </a:r>
            <a:endParaRPr lang="en-US" altLang="ja-JP" dirty="0"/>
          </a:p>
          <a:p>
            <a:pPr lvl="1"/>
            <a:r>
              <a:rPr lang="ja-JP" altLang="en-US" dirty="0"/>
              <a:t>データアーカイブが</a:t>
            </a:r>
            <a:r>
              <a:rPr lang="en-US" altLang="ja-JP" dirty="0"/>
              <a:t>DMP</a:t>
            </a:r>
            <a:r>
              <a:rPr lang="ja-JP" altLang="en-US" dirty="0"/>
              <a:t>作成をサポート</a:t>
            </a:r>
            <a:endParaRPr lang="en-US" altLang="ja-JP" dirty="0"/>
          </a:p>
          <a:p>
            <a:pPr lvl="1"/>
            <a:r>
              <a:rPr lang="en-US" altLang="ja-JP" dirty="0"/>
              <a:t>DMP</a:t>
            </a:r>
            <a:r>
              <a:rPr lang="ja-JP" altLang="en-US" dirty="0"/>
              <a:t>のテンプレート、作成ツールが公開</a:t>
            </a:r>
            <a:endParaRPr lang="en-US" altLang="ja-JP" dirty="0"/>
          </a:p>
          <a:p>
            <a:pPr lvl="2"/>
            <a:r>
              <a:rPr lang="en-US" altLang="ja-JP" sz="1400" dirty="0">
                <a:hlinkClick r:id="rId2"/>
              </a:rPr>
              <a:t>https://dmptool.org/</a:t>
            </a:r>
            <a:endParaRPr lang="en-US" altLang="ja-JP" sz="1400" dirty="0"/>
          </a:p>
          <a:p>
            <a:pPr lvl="2"/>
            <a:r>
              <a:rPr lang="en-US" altLang="ja-JP" sz="1200" dirty="0"/>
              <a:t>https://www.icpsr.umich.edu/web/pages/datamanagement/dmp/framework.html</a:t>
            </a:r>
            <a:endParaRPr kumimoji="1" lang="en-US" altLang="ja-JP" sz="1800" dirty="0"/>
          </a:p>
          <a:p>
            <a:pPr lvl="1"/>
            <a:endParaRPr lang="en-US" altLang="ja-JP" dirty="0"/>
          </a:p>
          <a:p>
            <a:pPr marL="360363" lvl="1" indent="0">
              <a:buNone/>
            </a:pPr>
            <a:endParaRPr lang="en-US" altLang="ja-JP" dirty="0"/>
          </a:p>
          <a:p>
            <a:pPr marL="360363" lvl="1" indent="0">
              <a:buNone/>
            </a:pPr>
            <a:endParaRPr lang="en-US" altLang="ja-JP" dirty="0"/>
          </a:p>
          <a:p>
            <a:pPr marL="360363" lvl="1" indent="0">
              <a:buNone/>
            </a:pPr>
            <a:endParaRPr kumimoji="1" lang="en-US" altLang="ja-JP" dirty="0"/>
          </a:p>
          <a:p>
            <a:pPr marL="360363" lvl="1" indent="0">
              <a:buNone/>
            </a:pPr>
            <a:endParaRPr kumimoji="1" lang="en-US" altLang="ja-JP" dirty="0"/>
          </a:p>
          <a:p>
            <a:pPr lvl="1"/>
            <a:endParaRPr kumimoji="1" lang="en-US" altLang="ja-JP" dirty="0"/>
          </a:p>
          <a:p>
            <a:endParaRPr kumimoji="1" lang="en-US" altLang="ja-JP" dirty="0"/>
          </a:p>
          <a:p>
            <a:pPr lvl="1"/>
            <a:endParaRPr kumimoji="1" lang="en-US" altLang="ja-JP" dirty="0"/>
          </a:p>
          <a:p>
            <a:pPr lvl="1"/>
            <a:endParaRPr kumimoji="1" lang="en-US" altLang="ja-JP" dirty="0"/>
          </a:p>
          <a:p>
            <a:pPr lvl="1"/>
            <a:endParaRPr kumimoji="1" lang="ja-JP" altLang="en-US" dirty="0"/>
          </a:p>
        </p:txBody>
      </p:sp>
    </p:spTree>
    <p:extLst>
      <p:ext uri="{BB962C8B-B14F-4D97-AF65-F5344CB8AC3E}">
        <p14:creationId xmlns:p14="http://schemas.microsoft.com/office/powerpoint/2010/main" val="745077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46912-C5BA-BC37-0CF3-D142B07D3014}"/>
              </a:ext>
            </a:extLst>
          </p:cNvPr>
          <p:cNvSpPr>
            <a:spLocks noGrp="1"/>
          </p:cNvSpPr>
          <p:nvPr>
            <p:ph type="title"/>
          </p:nvPr>
        </p:nvSpPr>
        <p:spPr/>
        <p:txBody>
          <a:bodyPr/>
          <a:lstStyle/>
          <a:p>
            <a:r>
              <a:rPr kumimoji="1" lang="ja-JP" altLang="en-US" dirty="0"/>
              <a:t>公的助成機関が求めるメタデータ</a:t>
            </a:r>
          </a:p>
        </p:txBody>
      </p:sp>
      <p:pic>
        <p:nvPicPr>
          <p:cNvPr id="8" name="コンテンツ プレースホルダー 7">
            <a:extLst>
              <a:ext uri="{FF2B5EF4-FFF2-40B4-BE49-F238E27FC236}">
                <a16:creationId xmlns:a16="http://schemas.microsoft.com/office/drawing/2014/main" id="{BBEB45D6-0690-EB88-5FDF-90130A7D0B37}"/>
              </a:ext>
            </a:extLst>
          </p:cNvPr>
          <p:cNvPicPr>
            <a:picLocks noGrp="1" noChangeAspect="1"/>
          </p:cNvPicPr>
          <p:nvPr>
            <p:ph idx="1"/>
          </p:nvPr>
        </p:nvPicPr>
        <p:blipFill>
          <a:blip r:embed="rId2"/>
          <a:stretch>
            <a:fillRect/>
          </a:stretch>
        </p:blipFill>
        <p:spPr>
          <a:xfrm>
            <a:off x="812504" y="1260475"/>
            <a:ext cx="7518992" cy="5327650"/>
          </a:xfrm>
          <a:prstGeom prst="rect">
            <a:avLst/>
          </a:prstGeom>
        </p:spPr>
      </p:pic>
      <p:sp>
        <p:nvSpPr>
          <p:cNvPr id="9" name="正方形/長方形 8">
            <a:extLst>
              <a:ext uri="{FF2B5EF4-FFF2-40B4-BE49-F238E27FC236}">
                <a16:creationId xmlns:a16="http://schemas.microsoft.com/office/drawing/2014/main" id="{9788633C-1DB8-B8D6-AF04-7E706711C9C1}"/>
              </a:ext>
            </a:extLst>
          </p:cNvPr>
          <p:cNvSpPr/>
          <p:nvPr/>
        </p:nvSpPr>
        <p:spPr>
          <a:xfrm>
            <a:off x="5138056" y="5854380"/>
            <a:ext cx="3770812" cy="9144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2025</a:t>
            </a:r>
            <a:r>
              <a:rPr kumimoji="1" lang="ja-JP" altLang="en-US" dirty="0">
                <a:solidFill>
                  <a:schemeClr val="tx1"/>
                </a:solidFill>
              </a:rPr>
              <a:t>年度より。公的助成を受けた研究成果（根拠データ）の情報は原則公開する</a:t>
            </a:r>
            <a:endParaRPr lang="en-US" altLang="ja-JP" dirty="0">
              <a:solidFill>
                <a:schemeClr val="tx1"/>
              </a:solidFill>
            </a:endParaRPr>
          </a:p>
        </p:txBody>
      </p:sp>
    </p:spTree>
    <p:extLst>
      <p:ext uri="{BB962C8B-B14F-4D97-AF65-F5344CB8AC3E}">
        <p14:creationId xmlns:p14="http://schemas.microsoft.com/office/powerpoint/2010/main" val="234090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DBC1A-C2E3-DAAA-5FBB-D893AD3E893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59560C-F94A-4B57-2DB2-7F6FC9B9345E}"/>
              </a:ext>
            </a:extLst>
          </p:cNvPr>
          <p:cNvSpPr>
            <a:spLocks noGrp="1"/>
          </p:cNvSpPr>
          <p:nvPr>
            <p:ph type="title"/>
          </p:nvPr>
        </p:nvSpPr>
        <p:spPr/>
        <p:txBody>
          <a:bodyPr>
            <a:normAutofit/>
          </a:bodyPr>
          <a:lstStyle/>
          <a:p>
            <a:r>
              <a:rPr kumimoji="1" lang="ja-JP" altLang="en-US" dirty="0"/>
              <a:t>公的助成機関が求めるメタデータ</a:t>
            </a:r>
          </a:p>
        </p:txBody>
      </p:sp>
      <p:pic>
        <p:nvPicPr>
          <p:cNvPr id="8" name="コンテンツ プレースホルダー 7">
            <a:extLst>
              <a:ext uri="{FF2B5EF4-FFF2-40B4-BE49-F238E27FC236}">
                <a16:creationId xmlns:a16="http://schemas.microsoft.com/office/drawing/2014/main" id="{70D31F96-B88A-B0F6-2B91-08FBC29CFB46}"/>
              </a:ext>
            </a:extLst>
          </p:cNvPr>
          <p:cNvPicPr>
            <a:picLocks noGrp="1" noChangeAspect="1"/>
          </p:cNvPicPr>
          <p:nvPr>
            <p:ph idx="1"/>
          </p:nvPr>
        </p:nvPicPr>
        <p:blipFill>
          <a:blip r:embed="rId2"/>
          <a:stretch>
            <a:fillRect/>
          </a:stretch>
        </p:blipFill>
        <p:spPr>
          <a:xfrm>
            <a:off x="812504" y="1260475"/>
            <a:ext cx="7518992" cy="5327650"/>
          </a:xfrm>
          <a:prstGeom prst="rect">
            <a:avLst/>
          </a:prstGeom>
        </p:spPr>
      </p:pic>
      <p:sp>
        <p:nvSpPr>
          <p:cNvPr id="3" name="四角形: 角を丸くする 2">
            <a:extLst>
              <a:ext uri="{FF2B5EF4-FFF2-40B4-BE49-F238E27FC236}">
                <a16:creationId xmlns:a16="http://schemas.microsoft.com/office/drawing/2014/main" id="{F2F795AF-347D-6781-EF47-CDF3EF9B7027}"/>
              </a:ext>
            </a:extLst>
          </p:cNvPr>
          <p:cNvSpPr/>
          <p:nvPr/>
        </p:nvSpPr>
        <p:spPr>
          <a:xfrm>
            <a:off x="905692" y="1776548"/>
            <a:ext cx="7219406" cy="1402081"/>
          </a:xfrm>
          <a:prstGeom prst="roundRect">
            <a:avLst>
              <a:gd name="adj" fmla="val 8096"/>
            </a:avLst>
          </a:prstGeom>
          <a:solidFill>
            <a:srgbClr val="DEEBF7">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助成情報</a:t>
            </a:r>
            <a:endParaRPr kumimoji="1" lang="ja-JP" altLang="en-US" dirty="0">
              <a:solidFill>
                <a:schemeClr val="tx1"/>
              </a:solidFill>
            </a:endParaRPr>
          </a:p>
        </p:txBody>
      </p:sp>
      <p:sp>
        <p:nvSpPr>
          <p:cNvPr id="4" name="四角形: 角を丸くする 3">
            <a:extLst>
              <a:ext uri="{FF2B5EF4-FFF2-40B4-BE49-F238E27FC236}">
                <a16:creationId xmlns:a16="http://schemas.microsoft.com/office/drawing/2014/main" id="{45A8C0B8-7517-33A2-6A55-E98972AEEAFB}"/>
              </a:ext>
            </a:extLst>
          </p:cNvPr>
          <p:cNvSpPr/>
          <p:nvPr/>
        </p:nvSpPr>
        <p:spPr>
          <a:xfrm>
            <a:off x="962297" y="4931273"/>
            <a:ext cx="7219406" cy="1495654"/>
          </a:xfrm>
          <a:prstGeom prst="roundRect">
            <a:avLst>
              <a:gd name="adj" fmla="val 8096"/>
            </a:avLst>
          </a:prstGeom>
          <a:solidFill>
            <a:srgbClr val="FFFFCC">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DMP</a:t>
            </a:r>
            <a:r>
              <a:rPr lang="ja-JP" altLang="en-US" dirty="0">
                <a:solidFill>
                  <a:schemeClr val="tx1"/>
                </a:solidFill>
              </a:rPr>
              <a:t>に記載</a:t>
            </a:r>
            <a:endParaRPr kumimoji="1" lang="ja-JP" altLang="en-US" dirty="0">
              <a:solidFill>
                <a:schemeClr val="tx1"/>
              </a:solidFill>
            </a:endParaRPr>
          </a:p>
        </p:txBody>
      </p:sp>
      <p:sp>
        <p:nvSpPr>
          <p:cNvPr id="9" name="正方形/長方形 8">
            <a:extLst>
              <a:ext uri="{FF2B5EF4-FFF2-40B4-BE49-F238E27FC236}">
                <a16:creationId xmlns:a16="http://schemas.microsoft.com/office/drawing/2014/main" id="{1B6355B8-4B35-7546-DCE1-E916818C722A}"/>
              </a:ext>
            </a:extLst>
          </p:cNvPr>
          <p:cNvSpPr/>
          <p:nvPr/>
        </p:nvSpPr>
        <p:spPr>
          <a:xfrm>
            <a:off x="6380984" y="5854380"/>
            <a:ext cx="2551611" cy="9144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公開する情報の多くは、</a:t>
            </a:r>
            <a:endParaRPr lang="en-US" altLang="ja-JP" dirty="0">
              <a:solidFill>
                <a:schemeClr val="tx1"/>
              </a:solidFill>
            </a:endParaRPr>
          </a:p>
          <a:p>
            <a:r>
              <a:rPr lang="en-US" altLang="ja-JP" dirty="0">
                <a:solidFill>
                  <a:schemeClr val="tx1"/>
                </a:solidFill>
              </a:rPr>
              <a:t>DMP</a:t>
            </a:r>
            <a:r>
              <a:rPr lang="ja-JP" altLang="en-US" dirty="0">
                <a:solidFill>
                  <a:schemeClr val="tx1"/>
                </a:solidFill>
              </a:rPr>
              <a:t>で提出した内容</a:t>
            </a:r>
            <a:endParaRPr lang="en-US" altLang="ja-JP" dirty="0">
              <a:solidFill>
                <a:schemeClr val="tx1"/>
              </a:solidFill>
            </a:endParaRPr>
          </a:p>
        </p:txBody>
      </p:sp>
      <p:sp>
        <p:nvSpPr>
          <p:cNvPr id="7" name="四角形: 角を丸くする 6">
            <a:extLst>
              <a:ext uri="{FF2B5EF4-FFF2-40B4-BE49-F238E27FC236}">
                <a16:creationId xmlns:a16="http://schemas.microsoft.com/office/drawing/2014/main" id="{71A6BD16-92A9-51CC-F26E-0EE6607AB0F4}"/>
              </a:ext>
            </a:extLst>
          </p:cNvPr>
          <p:cNvSpPr/>
          <p:nvPr/>
        </p:nvSpPr>
        <p:spPr>
          <a:xfrm>
            <a:off x="962297" y="3840480"/>
            <a:ext cx="7219406" cy="139336"/>
          </a:xfrm>
          <a:prstGeom prst="roundRect">
            <a:avLst>
              <a:gd name="adj" fmla="val 8096"/>
            </a:avLst>
          </a:prstGeom>
          <a:solidFill>
            <a:srgbClr val="FFFFCC">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BDFEF9A9-EC81-3AE7-F35D-C1F9884A5C6B}"/>
              </a:ext>
            </a:extLst>
          </p:cNvPr>
          <p:cNvSpPr/>
          <p:nvPr/>
        </p:nvSpPr>
        <p:spPr>
          <a:xfrm>
            <a:off x="962297" y="3541146"/>
            <a:ext cx="7219406" cy="139336"/>
          </a:xfrm>
          <a:prstGeom prst="roundRect">
            <a:avLst>
              <a:gd name="adj" fmla="val 8096"/>
            </a:avLst>
          </a:prstGeom>
          <a:solidFill>
            <a:srgbClr val="FFFFCC">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006662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24FD-D361-4D02-1586-9EFDCFA64E5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B4A006-7AD3-B01D-BCD8-A9E3D1366660}"/>
              </a:ext>
            </a:extLst>
          </p:cNvPr>
          <p:cNvSpPr>
            <a:spLocks noGrp="1"/>
          </p:cNvSpPr>
          <p:nvPr>
            <p:ph type="title"/>
          </p:nvPr>
        </p:nvSpPr>
        <p:spPr/>
        <p:txBody>
          <a:bodyPr>
            <a:normAutofit/>
          </a:bodyPr>
          <a:lstStyle/>
          <a:p>
            <a:r>
              <a:rPr kumimoji="1" lang="ja-JP" altLang="en-US" dirty="0"/>
              <a:t>研究データ用のメタデータ</a:t>
            </a:r>
          </a:p>
        </p:txBody>
      </p:sp>
      <p:sp>
        <p:nvSpPr>
          <p:cNvPr id="3" name="コンテンツ プレースホルダー 2">
            <a:extLst>
              <a:ext uri="{FF2B5EF4-FFF2-40B4-BE49-F238E27FC236}">
                <a16:creationId xmlns:a16="http://schemas.microsoft.com/office/drawing/2014/main" id="{4A892AA9-F8BF-0318-2CCA-3C82253D7422}"/>
              </a:ext>
            </a:extLst>
          </p:cNvPr>
          <p:cNvSpPr>
            <a:spLocks noGrp="1"/>
          </p:cNvSpPr>
          <p:nvPr>
            <p:ph idx="1"/>
          </p:nvPr>
        </p:nvSpPr>
        <p:spPr>
          <a:xfrm>
            <a:off x="611999" y="1260000"/>
            <a:ext cx="8393637" cy="5532686"/>
          </a:xfrm>
        </p:spPr>
        <p:txBody>
          <a:bodyPr>
            <a:normAutofit fontScale="92500" lnSpcReduction="10000"/>
          </a:bodyPr>
          <a:lstStyle/>
          <a:p>
            <a:pPr marL="0" indent="0">
              <a:buNone/>
            </a:pPr>
            <a:r>
              <a:rPr lang="ja-JP" altLang="en-US" b="1" dirty="0"/>
              <a:t>汎用メタデータ</a:t>
            </a:r>
            <a:endParaRPr lang="en-US" altLang="ja-JP" b="1" dirty="0"/>
          </a:p>
          <a:p>
            <a:pPr lvl="1"/>
            <a:r>
              <a:rPr lang="en-US" altLang="ja-JP" dirty="0"/>
              <a:t>Dublin Core	: </a:t>
            </a:r>
            <a:r>
              <a:rPr lang="ja-JP" altLang="en-US" dirty="0"/>
              <a:t>図書館の書誌情報に利用</a:t>
            </a:r>
            <a:endParaRPr lang="en-US" altLang="ja-JP" dirty="0"/>
          </a:p>
          <a:p>
            <a:pPr lvl="1"/>
            <a:r>
              <a:rPr lang="en-US" altLang="ja-JP" dirty="0" err="1"/>
              <a:t>DataCite</a:t>
            </a:r>
            <a:r>
              <a:rPr lang="en-US" altLang="ja-JP" dirty="0"/>
              <a:t>		:</a:t>
            </a:r>
            <a:r>
              <a:rPr lang="ja-JP" altLang="en-US" dirty="0"/>
              <a:t> </a:t>
            </a:r>
            <a:r>
              <a:rPr lang="en-US" altLang="ja-JP" dirty="0"/>
              <a:t>Dublin Core</a:t>
            </a:r>
            <a:r>
              <a:rPr lang="ja-JP" altLang="en-US" dirty="0"/>
              <a:t>を研究データ用に発展</a:t>
            </a:r>
            <a:r>
              <a:rPr lang="en-US" altLang="ja-JP" dirty="0"/>
              <a:t> </a:t>
            </a:r>
          </a:p>
          <a:p>
            <a:pPr lvl="1"/>
            <a:r>
              <a:rPr lang="en-US" altLang="ja-JP" dirty="0"/>
              <a:t>Schema.org	: </a:t>
            </a:r>
            <a:r>
              <a:rPr lang="ja-JP" altLang="en-US" dirty="0"/>
              <a:t>構造化データの共通仕様として開発</a:t>
            </a:r>
            <a:endParaRPr lang="en-US" altLang="ja-JP" dirty="0"/>
          </a:p>
          <a:p>
            <a:pPr lvl="1"/>
            <a:r>
              <a:rPr lang="en-US" altLang="ja-JP" dirty="0"/>
              <a:t>JPCOAR		: </a:t>
            </a:r>
            <a:r>
              <a:rPr lang="ja-JP" altLang="en-US" dirty="0"/>
              <a:t>日本の機関リポジトリメタデータ規格</a:t>
            </a:r>
            <a:endParaRPr lang="en-US" altLang="ja-JP" dirty="0"/>
          </a:p>
          <a:p>
            <a:pPr marL="360363" lvl="1" indent="0">
              <a:buNone/>
            </a:pPr>
            <a:endParaRPr lang="en-US" altLang="ja-JP" dirty="0"/>
          </a:p>
          <a:p>
            <a:pPr marL="4763" indent="0">
              <a:buNone/>
            </a:pPr>
            <a:r>
              <a:rPr lang="ja-JP" altLang="en-US" b="1" dirty="0"/>
              <a:t>社会科学分野のメタデータ</a:t>
            </a:r>
            <a:endParaRPr kumimoji="1" lang="en-US" altLang="ja-JP" dirty="0"/>
          </a:p>
          <a:p>
            <a:pPr lvl="1"/>
            <a:r>
              <a:rPr kumimoji="1" lang="en-US" altLang="ja-JP" dirty="0"/>
              <a:t>Data</a:t>
            </a:r>
            <a:r>
              <a:rPr lang="ja-JP" altLang="en-US" dirty="0"/>
              <a:t> </a:t>
            </a:r>
            <a:r>
              <a:rPr kumimoji="1" lang="en-US" altLang="ja-JP" dirty="0"/>
              <a:t>Documentation Initiative</a:t>
            </a:r>
          </a:p>
          <a:p>
            <a:pPr lvl="2"/>
            <a:r>
              <a:rPr lang="en-US" altLang="ja-JP" dirty="0"/>
              <a:t>DDI-C</a:t>
            </a:r>
          </a:p>
          <a:p>
            <a:pPr lvl="3"/>
            <a:r>
              <a:rPr lang="ja-JP" altLang="en-US" dirty="0"/>
              <a:t>調査方法、サンプリング方法など社会調査研究独自の情報を表現できる</a:t>
            </a:r>
            <a:endParaRPr lang="en-US" altLang="ja-JP" dirty="0"/>
          </a:p>
          <a:p>
            <a:pPr lvl="3"/>
            <a:r>
              <a:rPr lang="ja-JP" altLang="en-US" dirty="0"/>
              <a:t>変数情報も含む</a:t>
            </a:r>
            <a:endParaRPr lang="en-US" altLang="ja-JP" dirty="0"/>
          </a:p>
          <a:p>
            <a:pPr lvl="2"/>
            <a:r>
              <a:rPr kumimoji="1" lang="en-US" altLang="ja-JP" dirty="0"/>
              <a:t>DDI-L</a:t>
            </a:r>
          </a:p>
          <a:p>
            <a:pPr lvl="3"/>
            <a:r>
              <a:rPr lang="ja-JP" altLang="en-US" dirty="0"/>
              <a:t>研究プロジェクトが研究データのライフサイクルに応じて利用</a:t>
            </a:r>
            <a:endParaRPr lang="en-US" altLang="ja-JP" dirty="0"/>
          </a:p>
          <a:p>
            <a:pPr lvl="3"/>
            <a:r>
              <a:rPr lang="ja-JP" altLang="en-US" dirty="0"/>
              <a:t>縦断調査等、複数の研究プロジェクト情報を持つ</a:t>
            </a:r>
            <a:endParaRPr kumimoji="1" lang="en-US" altLang="ja-JP" dirty="0"/>
          </a:p>
          <a:p>
            <a:pPr lvl="2"/>
            <a:r>
              <a:rPr lang="en-US" altLang="ja-JP" dirty="0"/>
              <a:t>DDI-CDI</a:t>
            </a:r>
          </a:p>
          <a:p>
            <a:pPr lvl="3"/>
            <a:r>
              <a:rPr lang="ja-JP" altLang="en-US" dirty="0"/>
              <a:t>異なる研究分野への</a:t>
            </a:r>
            <a:r>
              <a:rPr kumimoji="1" lang="ja-JP" altLang="en-US" dirty="0"/>
              <a:t>連携に向いている</a:t>
            </a:r>
            <a:endParaRPr kumimoji="1" lang="en-US" altLang="ja-JP" dirty="0"/>
          </a:p>
          <a:p>
            <a:pPr lvl="3"/>
            <a:r>
              <a:rPr lang="en-US" altLang="ja-JP" dirty="0"/>
              <a:t>Schema.org</a:t>
            </a:r>
            <a:r>
              <a:rPr lang="ja-JP" altLang="en-US" dirty="0"/>
              <a:t>等のメタデータとの互換性を持つ</a:t>
            </a:r>
            <a:endParaRPr kumimoji="1" lang="en-US" altLang="ja-JP" dirty="0"/>
          </a:p>
          <a:p>
            <a:pPr lvl="1"/>
            <a:r>
              <a:rPr kumimoji="1" lang="en-US" altLang="ja-JP" dirty="0"/>
              <a:t> </a:t>
            </a:r>
            <a:r>
              <a:rPr kumimoji="1" lang="en-US" altLang="ja-JP" u="sng" dirty="0"/>
              <a:t>JDCat </a:t>
            </a:r>
            <a:r>
              <a:rPr kumimoji="1" lang="ja-JP" altLang="en-US" u="sng" dirty="0"/>
              <a:t>メタデータ </a:t>
            </a:r>
            <a:r>
              <a:rPr kumimoji="1" lang="en-US" altLang="ja-JP" dirty="0"/>
              <a:t>: </a:t>
            </a:r>
            <a:r>
              <a:rPr kumimoji="1" lang="ja-JP" altLang="en-US" dirty="0"/>
              <a:t>日本版</a:t>
            </a:r>
            <a:r>
              <a:rPr lang="en-US" altLang="ja-JP" dirty="0"/>
              <a:t>DDI-C</a:t>
            </a:r>
            <a:r>
              <a:rPr kumimoji="1" lang="ja-JP" altLang="en-US" dirty="0"/>
              <a:t>　</a:t>
            </a:r>
            <a:endParaRPr kumimoji="1" lang="en-US" altLang="ja-JP" dirty="0"/>
          </a:p>
          <a:p>
            <a:pPr lvl="3"/>
            <a:r>
              <a:rPr lang="en-US" altLang="ja-JP" dirty="0"/>
              <a:t>DDI-C</a:t>
            </a:r>
            <a:r>
              <a:rPr lang="ja-JP" altLang="en-US" dirty="0"/>
              <a:t>の</a:t>
            </a:r>
            <a:r>
              <a:rPr lang="en-US" altLang="ja-JP" dirty="0"/>
              <a:t>31</a:t>
            </a:r>
            <a:r>
              <a:rPr lang="ja-JP" altLang="en-US" dirty="0"/>
              <a:t>項目を用いたメタデータ規格</a:t>
            </a:r>
            <a:endParaRPr lang="en-US" altLang="ja-JP" dirty="0"/>
          </a:p>
          <a:p>
            <a:pPr lvl="3"/>
            <a:r>
              <a:rPr lang="ja-JP" altLang="en-US" dirty="0"/>
              <a:t>（現時点で）変数情報は含まない</a:t>
            </a:r>
            <a:r>
              <a:rPr kumimoji="1" lang="en-US" altLang="ja-JP" dirty="0"/>
              <a:t>              </a:t>
            </a:r>
            <a:endParaRPr kumimoji="1" lang="ja-JP" altLang="en-US" dirty="0"/>
          </a:p>
        </p:txBody>
      </p:sp>
    </p:spTree>
    <p:extLst>
      <p:ext uri="{BB962C8B-B14F-4D97-AF65-F5344CB8AC3E}">
        <p14:creationId xmlns:p14="http://schemas.microsoft.com/office/powerpoint/2010/main" val="857022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C7B09-3FD7-6E80-7863-8775A54747F2}"/>
              </a:ext>
            </a:extLst>
          </p:cNvPr>
          <p:cNvSpPr>
            <a:spLocks noGrp="1"/>
          </p:cNvSpPr>
          <p:nvPr>
            <p:ph type="title"/>
          </p:nvPr>
        </p:nvSpPr>
        <p:spPr/>
        <p:txBody>
          <a:bodyPr/>
          <a:lstStyle/>
          <a:p>
            <a:r>
              <a:rPr kumimoji="1" lang="en-US" altLang="ja-JP" dirty="0"/>
              <a:t>JDCat</a:t>
            </a:r>
            <a:r>
              <a:rPr kumimoji="1" lang="ja-JP" altLang="en-US" dirty="0"/>
              <a:t>メタデータスキーマ</a:t>
            </a:r>
          </a:p>
        </p:txBody>
      </p:sp>
      <p:pic>
        <p:nvPicPr>
          <p:cNvPr id="5" name="コンテンツ プレースホルダー 4">
            <a:extLst>
              <a:ext uri="{FF2B5EF4-FFF2-40B4-BE49-F238E27FC236}">
                <a16:creationId xmlns:a16="http://schemas.microsoft.com/office/drawing/2014/main" id="{AC8CE60E-E0C3-143A-5543-D4672CEBE1EB}"/>
              </a:ext>
            </a:extLst>
          </p:cNvPr>
          <p:cNvPicPr>
            <a:picLocks noGrp="1" noChangeAspect="1"/>
          </p:cNvPicPr>
          <p:nvPr>
            <p:ph idx="1"/>
          </p:nvPr>
        </p:nvPicPr>
        <p:blipFill>
          <a:blip r:embed="rId2"/>
          <a:stretch>
            <a:fillRect/>
          </a:stretch>
        </p:blipFill>
        <p:spPr>
          <a:xfrm>
            <a:off x="771979" y="1260475"/>
            <a:ext cx="7600041" cy="5327650"/>
          </a:xfrm>
          <a:prstGeom prst="rect">
            <a:avLst/>
          </a:prstGeom>
        </p:spPr>
      </p:pic>
      <p:sp>
        <p:nvSpPr>
          <p:cNvPr id="6" name="テキスト ボックス 5">
            <a:extLst>
              <a:ext uri="{FF2B5EF4-FFF2-40B4-BE49-F238E27FC236}">
                <a16:creationId xmlns:a16="http://schemas.microsoft.com/office/drawing/2014/main" id="{0F8F4D98-263A-8A90-9236-58724153F656}"/>
              </a:ext>
            </a:extLst>
          </p:cNvPr>
          <p:cNvSpPr txBox="1"/>
          <p:nvPr/>
        </p:nvSpPr>
        <p:spPr>
          <a:xfrm>
            <a:off x="2229395" y="6630280"/>
            <a:ext cx="6914605" cy="276999"/>
          </a:xfrm>
          <a:prstGeom prst="rect">
            <a:avLst/>
          </a:prstGeom>
          <a:noFill/>
        </p:spPr>
        <p:txBody>
          <a:bodyPr wrap="square">
            <a:spAutoFit/>
          </a:bodyPr>
          <a:lstStyle/>
          <a:p>
            <a:r>
              <a:rPr lang="en-US" altLang="ja-JP" sz="1200" dirty="0"/>
              <a:t>https://ssjda.iss.u-tokyo.ac.jp/Direct/oai2/?verb=ListRecords&amp;metadataPrefix=oai_ddi25</a:t>
            </a:r>
            <a:endParaRPr lang="ja-JP" altLang="en-US" sz="1200" dirty="0"/>
          </a:p>
        </p:txBody>
      </p:sp>
    </p:spTree>
    <p:extLst>
      <p:ext uri="{BB962C8B-B14F-4D97-AF65-F5344CB8AC3E}">
        <p14:creationId xmlns:p14="http://schemas.microsoft.com/office/powerpoint/2010/main" val="3482310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BD3E3D-3251-0DAC-BDA4-E4EDF1466634}"/>
              </a:ext>
            </a:extLst>
          </p:cNvPr>
          <p:cNvSpPr>
            <a:spLocks noGrp="1"/>
          </p:cNvSpPr>
          <p:nvPr>
            <p:ph type="title"/>
          </p:nvPr>
        </p:nvSpPr>
        <p:spPr/>
        <p:txBody>
          <a:bodyPr/>
          <a:lstStyle/>
          <a:p>
            <a:r>
              <a:rPr kumimoji="1" lang="en-US" altLang="ja-JP" dirty="0"/>
              <a:t>JDCat</a:t>
            </a:r>
            <a:r>
              <a:rPr kumimoji="1" lang="ja-JP" altLang="en-US" dirty="0"/>
              <a:t>メタデータ項目</a:t>
            </a:r>
          </a:p>
        </p:txBody>
      </p:sp>
      <p:sp>
        <p:nvSpPr>
          <p:cNvPr id="5" name="テキスト ボックス 4">
            <a:extLst>
              <a:ext uri="{FF2B5EF4-FFF2-40B4-BE49-F238E27FC236}">
                <a16:creationId xmlns:a16="http://schemas.microsoft.com/office/drawing/2014/main" id="{7047EB3B-646F-D45A-DD7A-1B770D6FDFD4}"/>
              </a:ext>
            </a:extLst>
          </p:cNvPr>
          <p:cNvSpPr txBox="1"/>
          <p:nvPr/>
        </p:nvSpPr>
        <p:spPr>
          <a:xfrm>
            <a:off x="5123542" y="6550223"/>
            <a:ext cx="4129315" cy="307777"/>
          </a:xfrm>
          <a:prstGeom prst="rect">
            <a:avLst/>
          </a:prstGeom>
          <a:noFill/>
        </p:spPr>
        <p:txBody>
          <a:bodyPr wrap="square">
            <a:spAutoFit/>
          </a:bodyPr>
          <a:lstStyle/>
          <a:p>
            <a:r>
              <a:rPr lang="en-US" altLang="ja-JP" sz="1400" dirty="0"/>
              <a:t>https://jdcat.jsps.go.jp/JDCatmetadata.html</a:t>
            </a:r>
            <a:endParaRPr lang="ja-JP" altLang="en-US" sz="1400" dirty="0"/>
          </a:p>
        </p:txBody>
      </p:sp>
      <p:pic>
        <p:nvPicPr>
          <p:cNvPr id="9" name="コンテンツ プレースホルダー 8">
            <a:extLst>
              <a:ext uri="{FF2B5EF4-FFF2-40B4-BE49-F238E27FC236}">
                <a16:creationId xmlns:a16="http://schemas.microsoft.com/office/drawing/2014/main" id="{C0185FD6-5A9B-B5D2-BB95-9C1C1D190ECD}"/>
              </a:ext>
            </a:extLst>
          </p:cNvPr>
          <p:cNvPicPr>
            <a:picLocks noGrp="1" noChangeAspect="1"/>
          </p:cNvPicPr>
          <p:nvPr>
            <p:ph idx="1"/>
          </p:nvPr>
        </p:nvPicPr>
        <p:blipFill>
          <a:blip r:embed="rId2"/>
          <a:stretch>
            <a:fillRect/>
          </a:stretch>
        </p:blipFill>
        <p:spPr>
          <a:xfrm>
            <a:off x="94289" y="1579210"/>
            <a:ext cx="8955421" cy="3567457"/>
          </a:xfrm>
          <a:prstGeom prst="rect">
            <a:avLst/>
          </a:prstGeom>
        </p:spPr>
      </p:pic>
      <p:sp>
        <p:nvSpPr>
          <p:cNvPr id="10" name="テキスト ボックス 9">
            <a:extLst>
              <a:ext uri="{FF2B5EF4-FFF2-40B4-BE49-F238E27FC236}">
                <a16:creationId xmlns:a16="http://schemas.microsoft.com/office/drawing/2014/main" id="{4093A2FC-18E7-6F93-06A9-01BA1BFA9C64}"/>
              </a:ext>
            </a:extLst>
          </p:cNvPr>
          <p:cNvSpPr txBox="1"/>
          <p:nvPr/>
        </p:nvSpPr>
        <p:spPr>
          <a:xfrm>
            <a:off x="166914" y="5278790"/>
            <a:ext cx="8698920" cy="830997"/>
          </a:xfrm>
          <a:prstGeom prst="rect">
            <a:avLst/>
          </a:prstGeom>
          <a:noFill/>
        </p:spPr>
        <p:txBody>
          <a:bodyPr wrap="none" rtlCol="0">
            <a:spAutoFit/>
          </a:bodyPr>
          <a:lstStyle/>
          <a:p>
            <a:r>
              <a:rPr kumimoji="1" lang="ja-JP" altLang="en-US" sz="2400" dirty="0"/>
              <a:t>・相互運用性を考慮し、統制語彙を利用している</a:t>
            </a:r>
            <a:endParaRPr kumimoji="1" lang="en-US" altLang="ja-JP" sz="2400" dirty="0"/>
          </a:p>
          <a:p>
            <a:r>
              <a:rPr lang="ja-JP" altLang="en-US" sz="2400" dirty="0"/>
              <a:t>　</a:t>
            </a:r>
            <a:r>
              <a:rPr lang="ja-JP" altLang="en-US" sz="2000" dirty="0"/>
              <a:t>→統制語彙は、</a:t>
            </a:r>
            <a:r>
              <a:rPr lang="en-US" altLang="ja-JP" sz="2000" dirty="0"/>
              <a:t>CESSDA Controlled Vocabulary</a:t>
            </a:r>
            <a:r>
              <a:rPr lang="ja-JP" altLang="en-US" sz="2000" dirty="0"/>
              <a:t>を和訳したものを利用</a:t>
            </a:r>
            <a:endParaRPr kumimoji="1" lang="ja-JP" altLang="en-US" sz="2400" dirty="0"/>
          </a:p>
        </p:txBody>
      </p:sp>
    </p:spTree>
    <p:extLst>
      <p:ext uri="{BB962C8B-B14F-4D97-AF65-F5344CB8AC3E}">
        <p14:creationId xmlns:p14="http://schemas.microsoft.com/office/powerpoint/2010/main" val="2898711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7DDF2-EB11-3EF1-8DBA-7DAB1A3CC68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BB4E0A6-F03B-7CC7-B1CE-664CCE8D1476}"/>
              </a:ext>
            </a:extLst>
          </p:cNvPr>
          <p:cNvSpPr>
            <a:spLocks noGrp="1"/>
          </p:cNvSpPr>
          <p:nvPr>
            <p:ph type="title"/>
          </p:nvPr>
        </p:nvSpPr>
        <p:spPr/>
        <p:txBody>
          <a:bodyPr/>
          <a:lstStyle/>
          <a:p>
            <a:r>
              <a:rPr kumimoji="1" lang="en-US" altLang="ja-JP" dirty="0"/>
              <a:t>JDCat</a:t>
            </a:r>
            <a:r>
              <a:rPr kumimoji="1" lang="ja-JP" altLang="en-US" dirty="0"/>
              <a:t>メタデータ項目</a:t>
            </a:r>
          </a:p>
        </p:txBody>
      </p:sp>
      <p:sp>
        <p:nvSpPr>
          <p:cNvPr id="5" name="テキスト ボックス 4">
            <a:extLst>
              <a:ext uri="{FF2B5EF4-FFF2-40B4-BE49-F238E27FC236}">
                <a16:creationId xmlns:a16="http://schemas.microsoft.com/office/drawing/2014/main" id="{419EFECE-4764-26AA-F815-5FFC7DD6641A}"/>
              </a:ext>
            </a:extLst>
          </p:cNvPr>
          <p:cNvSpPr txBox="1"/>
          <p:nvPr/>
        </p:nvSpPr>
        <p:spPr>
          <a:xfrm>
            <a:off x="5123542" y="6550223"/>
            <a:ext cx="4129315" cy="307777"/>
          </a:xfrm>
          <a:prstGeom prst="rect">
            <a:avLst/>
          </a:prstGeom>
          <a:noFill/>
        </p:spPr>
        <p:txBody>
          <a:bodyPr wrap="square">
            <a:spAutoFit/>
          </a:bodyPr>
          <a:lstStyle/>
          <a:p>
            <a:r>
              <a:rPr lang="en-US" altLang="ja-JP" sz="1400" dirty="0"/>
              <a:t>https://jdcat.jsps.go.jp/JDCatmetadata.html</a:t>
            </a:r>
            <a:endParaRPr lang="ja-JP" altLang="en-US" sz="1400" dirty="0"/>
          </a:p>
        </p:txBody>
      </p:sp>
      <p:sp>
        <p:nvSpPr>
          <p:cNvPr id="10" name="テキスト ボックス 9">
            <a:extLst>
              <a:ext uri="{FF2B5EF4-FFF2-40B4-BE49-F238E27FC236}">
                <a16:creationId xmlns:a16="http://schemas.microsoft.com/office/drawing/2014/main" id="{7A4081AA-09E0-F908-6EDD-3444206A39D9}"/>
              </a:ext>
            </a:extLst>
          </p:cNvPr>
          <p:cNvSpPr txBox="1"/>
          <p:nvPr/>
        </p:nvSpPr>
        <p:spPr>
          <a:xfrm>
            <a:off x="166914" y="5278790"/>
            <a:ext cx="8240141" cy="830997"/>
          </a:xfrm>
          <a:prstGeom prst="rect">
            <a:avLst/>
          </a:prstGeom>
          <a:noFill/>
        </p:spPr>
        <p:txBody>
          <a:bodyPr wrap="none" rtlCol="0">
            <a:spAutoFit/>
          </a:bodyPr>
          <a:lstStyle/>
          <a:p>
            <a:pPr marL="342900" indent="-342900">
              <a:buFont typeface="Arial" panose="020B0604020202020204" pitchFamily="34" charset="0"/>
              <a:buChar char="•"/>
            </a:pPr>
            <a:r>
              <a:rPr kumimoji="1" lang="en-US" altLang="ja-JP" sz="2400" dirty="0"/>
              <a:t>JPCOAR</a:t>
            </a:r>
            <a:r>
              <a:rPr kumimoji="1" lang="ja-JP" altLang="en-US" sz="2400" dirty="0"/>
              <a:t>、公的資金共通メタデータと互換性</a:t>
            </a:r>
            <a:endParaRPr kumimoji="1" lang="en-US" altLang="ja-JP" sz="2400" dirty="0"/>
          </a:p>
          <a:p>
            <a:pPr marL="342900" indent="-342900">
              <a:buFont typeface="Arial" panose="020B0604020202020204" pitchFamily="34" charset="0"/>
              <a:buChar char="•"/>
            </a:pPr>
            <a:r>
              <a:rPr kumimoji="1" lang="ja-JP" altLang="en-US" sz="2400" dirty="0"/>
              <a:t>機関リポジトリサービス</a:t>
            </a:r>
            <a:r>
              <a:rPr kumimoji="1" lang="en-US" altLang="ja-JP" sz="2400" dirty="0"/>
              <a:t>JAIRO Cloud</a:t>
            </a:r>
            <a:r>
              <a:rPr kumimoji="1" lang="ja-JP" altLang="en-US" sz="2400" dirty="0"/>
              <a:t>への対応を予定</a:t>
            </a:r>
            <a:r>
              <a:rPr lang="ja-JP" altLang="en-US" sz="2400" dirty="0"/>
              <a:t>　</a:t>
            </a:r>
            <a:endParaRPr kumimoji="1" lang="ja-JP" altLang="en-US" sz="2400" dirty="0"/>
          </a:p>
        </p:txBody>
      </p:sp>
      <p:pic>
        <p:nvPicPr>
          <p:cNvPr id="6" name="コンテンツ プレースホルダー 5">
            <a:extLst>
              <a:ext uri="{FF2B5EF4-FFF2-40B4-BE49-F238E27FC236}">
                <a16:creationId xmlns:a16="http://schemas.microsoft.com/office/drawing/2014/main" id="{3C124C09-31CF-ECA0-7612-F94FD676D93C}"/>
              </a:ext>
            </a:extLst>
          </p:cNvPr>
          <p:cNvPicPr>
            <a:picLocks noGrp="1" noChangeAspect="1"/>
          </p:cNvPicPr>
          <p:nvPr>
            <p:ph idx="1"/>
          </p:nvPr>
        </p:nvPicPr>
        <p:blipFill>
          <a:blip r:embed="rId2"/>
          <a:stretch>
            <a:fillRect/>
          </a:stretch>
        </p:blipFill>
        <p:spPr>
          <a:xfrm>
            <a:off x="158051" y="1520256"/>
            <a:ext cx="8827897" cy="3516657"/>
          </a:xfrm>
          <a:prstGeom prst="rect">
            <a:avLst/>
          </a:prstGeom>
        </p:spPr>
      </p:pic>
    </p:spTree>
    <p:extLst>
      <p:ext uri="{BB962C8B-B14F-4D97-AF65-F5344CB8AC3E}">
        <p14:creationId xmlns:p14="http://schemas.microsoft.com/office/powerpoint/2010/main" val="1529655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88187B7A-4AB6-8334-DA1F-BEE268F4EE20}"/>
              </a:ext>
            </a:extLst>
          </p:cNvPr>
          <p:cNvPicPr>
            <a:picLocks noGrp="1" noChangeAspect="1"/>
          </p:cNvPicPr>
          <p:nvPr>
            <p:ph sz="half" idx="10"/>
          </p:nvPr>
        </p:nvPicPr>
        <p:blipFill rotWithShape="1">
          <a:blip r:embed="rId2"/>
          <a:srcRect t="13122"/>
          <a:stretch/>
        </p:blipFill>
        <p:spPr>
          <a:xfrm>
            <a:off x="612000" y="2450018"/>
            <a:ext cx="8193944" cy="3934039"/>
          </a:xfrm>
        </p:spPr>
      </p:pic>
      <p:sp>
        <p:nvSpPr>
          <p:cNvPr id="3" name="スライド番号プレースホルダー 2">
            <a:extLst>
              <a:ext uri="{FF2B5EF4-FFF2-40B4-BE49-F238E27FC236}">
                <a16:creationId xmlns:a16="http://schemas.microsoft.com/office/drawing/2014/main" id="{1EA39B59-3E12-17EC-DBDE-31A7B25B191E}"/>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47</a:t>
            </a:fld>
            <a:endParaRPr lang="en-US" altLang="ja-JP" dirty="0">
              <a:solidFill>
                <a:prstClr val="black"/>
              </a:solidFill>
            </a:endParaRPr>
          </a:p>
        </p:txBody>
      </p:sp>
      <p:sp>
        <p:nvSpPr>
          <p:cNvPr id="4" name="タイトル 3">
            <a:extLst>
              <a:ext uri="{FF2B5EF4-FFF2-40B4-BE49-F238E27FC236}">
                <a16:creationId xmlns:a16="http://schemas.microsoft.com/office/drawing/2014/main" id="{A3077731-544C-9EF6-FB34-C9B38EFAC9F0}"/>
              </a:ext>
            </a:extLst>
          </p:cNvPr>
          <p:cNvSpPr>
            <a:spLocks noGrp="1"/>
          </p:cNvSpPr>
          <p:nvPr>
            <p:ph type="title"/>
          </p:nvPr>
        </p:nvSpPr>
        <p:spPr/>
        <p:txBody>
          <a:bodyPr>
            <a:normAutofit/>
          </a:bodyPr>
          <a:lstStyle/>
          <a:p>
            <a:r>
              <a:rPr kumimoji="1" lang="ja-JP" altLang="en-US" dirty="0"/>
              <a:t>研究後：研究データの公開判断</a:t>
            </a:r>
          </a:p>
        </p:txBody>
      </p:sp>
      <p:sp>
        <p:nvSpPr>
          <p:cNvPr id="7" name="テキスト ボックス 6">
            <a:extLst>
              <a:ext uri="{FF2B5EF4-FFF2-40B4-BE49-F238E27FC236}">
                <a16:creationId xmlns:a16="http://schemas.microsoft.com/office/drawing/2014/main" id="{BEC8F6C1-5C07-B866-F4A5-FF720FEFEB68}"/>
              </a:ext>
            </a:extLst>
          </p:cNvPr>
          <p:cNvSpPr txBox="1"/>
          <p:nvPr/>
        </p:nvSpPr>
        <p:spPr>
          <a:xfrm>
            <a:off x="612000" y="1453631"/>
            <a:ext cx="7366119" cy="1600438"/>
          </a:xfrm>
          <a:prstGeom prst="rect">
            <a:avLst/>
          </a:prstGeom>
          <a:noFill/>
        </p:spPr>
        <p:txBody>
          <a:bodyPr wrap="none" rtlCol="0">
            <a:spAutoFit/>
          </a:bodyPr>
          <a:lstStyle/>
          <a:p>
            <a:r>
              <a:rPr kumimoji="1" lang="ja-JP" altLang="en-US" sz="2000" dirty="0"/>
              <a:t>・研究データを公開できるかどうかは</a:t>
            </a:r>
            <a:r>
              <a:rPr lang="ja-JP" altLang="en-US" sz="2000" dirty="0"/>
              <a:t>、機関のデータポリシー</a:t>
            </a:r>
            <a:endParaRPr lang="en-US" altLang="ja-JP" sz="2000" dirty="0"/>
          </a:p>
          <a:p>
            <a:r>
              <a:rPr lang="ja-JP" altLang="en-US" sz="2000" dirty="0"/>
              <a:t>　と研究データの性質を元に判断する</a:t>
            </a:r>
            <a:endParaRPr lang="en-US" altLang="ja-JP" sz="2000" dirty="0"/>
          </a:p>
          <a:p>
            <a:r>
              <a:rPr lang="ja-JP" altLang="en-US" sz="2000" dirty="0"/>
              <a:t>　→基本は研究者が判断、機関がサポート</a:t>
            </a:r>
            <a:endParaRPr lang="en-US" altLang="ja-JP" sz="2000" dirty="0"/>
          </a:p>
          <a:p>
            <a:r>
              <a:rPr kumimoji="1" lang="ja-JP" altLang="en-US" sz="2000" dirty="0"/>
              <a:t>　</a:t>
            </a:r>
            <a:endParaRPr kumimoji="1" lang="en-US" altLang="ja-JP" sz="2000" dirty="0"/>
          </a:p>
          <a:p>
            <a:r>
              <a:rPr lang="ja-JP" altLang="en-US" dirty="0"/>
              <a:t>　　</a:t>
            </a:r>
            <a:endParaRPr kumimoji="1" lang="ja-JP" altLang="en-US" dirty="0"/>
          </a:p>
        </p:txBody>
      </p:sp>
      <p:sp>
        <p:nvSpPr>
          <p:cNvPr id="8" name="テキスト ボックス 7">
            <a:extLst>
              <a:ext uri="{FF2B5EF4-FFF2-40B4-BE49-F238E27FC236}">
                <a16:creationId xmlns:a16="http://schemas.microsoft.com/office/drawing/2014/main" id="{6F1095CF-9FD0-A34D-4F88-CB0FD692DF2F}"/>
              </a:ext>
            </a:extLst>
          </p:cNvPr>
          <p:cNvSpPr txBox="1"/>
          <p:nvPr/>
        </p:nvSpPr>
        <p:spPr>
          <a:xfrm>
            <a:off x="5162006" y="6259473"/>
            <a:ext cx="3881435" cy="477054"/>
          </a:xfrm>
          <a:prstGeom prst="rect">
            <a:avLst/>
          </a:prstGeom>
          <a:noFill/>
        </p:spPr>
        <p:txBody>
          <a:bodyPr wrap="square">
            <a:spAutoFit/>
          </a:bodyPr>
          <a:lstStyle/>
          <a:p>
            <a:r>
              <a:rPr lang="en-US" altLang="ja-JP" sz="900" dirty="0"/>
              <a:t>Ref: </a:t>
            </a:r>
            <a:r>
              <a:rPr lang="ja-JP" altLang="en-US" sz="800" dirty="0"/>
              <a:t>“研究データの公開・利用条件表示ガイドライン</a:t>
            </a:r>
            <a:r>
              <a:rPr lang="en-US" altLang="ja-JP" sz="800" dirty="0"/>
              <a:t>”. </a:t>
            </a:r>
            <a:r>
              <a:rPr lang="ja-JP" altLang="en-US" sz="800" dirty="0"/>
              <a:t>研究データ利活用協議 会 （ </a:t>
            </a:r>
            <a:r>
              <a:rPr lang="en-US" altLang="ja-JP" sz="800" dirty="0"/>
              <a:t>RDUF </a:t>
            </a:r>
            <a:r>
              <a:rPr lang="ja-JP" altLang="en-US" sz="800" dirty="0"/>
              <a:t>） 研 究 デ ー タ ラ イ セ ン ス 小 委 員 会 </a:t>
            </a:r>
            <a:r>
              <a:rPr lang="en-US" altLang="ja-JP" sz="800" dirty="0"/>
              <a:t>, 2020, 32p.</a:t>
            </a:r>
          </a:p>
          <a:p>
            <a:r>
              <a:rPr lang="en-US" altLang="ja-JP" sz="800" dirty="0"/>
              <a:t>https://doi.org/10.11502/rduf_license_guideline</a:t>
            </a:r>
            <a:endParaRPr lang="ja-JP" altLang="en-US" sz="800" dirty="0"/>
          </a:p>
        </p:txBody>
      </p:sp>
    </p:spTree>
    <p:extLst>
      <p:ext uri="{BB962C8B-B14F-4D97-AF65-F5344CB8AC3E}">
        <p14:creationId xmlns:p14="http://schemas.microsoft.com/office/powerpoint/2010/main" val="776601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62312A1-5977-5CEB-F2B7-EB26F3CDD253}"/>
              </a:ext>
            </a:extLst>
          </p:cNvPr>
          <p:cNvSpPr>
            <a:spLocks noGrp="1"/>
          </p:cNvSpPr>
          <p:nvPr>
            <p:ph sz="half" idx="10"/>
          </p:nvPr>
        </p:nvSpPr>
        <p:spPr>
          <a:xfrm>
            <a:off x="612000" y="1259999"/>
            <a:ext cx="7920000" cy="5436891"/>
          </a:xfrm>
        </p:spPr>
        <p:txBody>
          <a:bodyPr>
            <a:normAutofit fontScale="92500" lnSpcReduction="10000"/>
          </a:bodyPr>
          <a:lstStyle/>
          <a:p>
            <a:r>
              <a:rPr kumimoji="1" lang="ja-JP" altLang="en-US" dirty="0"/>
              <a:t>公開が義務付けられているかどうか</a:t>
            </a:r>
            <a:endParaRPr kumimoji="1" lang="en-US" altLang="ja-JP" dirty="0"/>
          </a:p>
          <a:p>
            <a:pPr lvl="1"/>
            <a:r>
              <a:rPr kumimoji="1" lang="ja-JP" altLang="en-US" u="sng" dirty="0"/>
              <a:t>助成機関の要請（査読論文のエビデンスデータ）</a:t>
            </a:r>
            <a:endParaRPr kumimoji="1" lang="en-US" altLang="ja-JP" u="sng" dirty="0"/>
          </a:p>
          <a:p>
            <a:pPr lvl="1"/>
            <a:r>
              <a:rPr lang="ja-JP" altLang="en-US" dirty="0"/>
              <a:t>ジャーナルの要請</a:t>
            </a:r>
            <a:endParaRPr lang="en-US" altLang="ja-JP" dirty="0"/>
          </a:p>
          <a:p>
            <a:pPr lvl="1"/>
            <a:r>
              <a:rPr kumimoji="1" lang="ja-JP" altLang="en-US" dirty="0"/>
              <a:t>所属機関の要請</a:t>
            </a:r>
            <a:endParaRPr kumimoji="1" lang="en-US" altLang="ja-JP" dirty="0"/>
          </a:p>
          <a:p>
            <a:pPr marL="360363" lvl="1" indent="0">
              <a:buNone/>
            </a:pPr>
            <a:endParaRPr kumimoji="1" lang="en-US" altLang="ja-JP" dirty="0"/>
          </a:p>
          <a:p>
            <a:r>
              <a:rPr lang="ja-JP" altLang="en-US" dirty="0"/>
              <a:t>制約条件の確認</a:t>
            </a:r>
            <a:endParaRPr lang="en-US" altLang="ja-JP" dirty="0"/>
          </a:p>
          <a:p>
            <a:pPr lvl="1"/>
            <a:r>
              <a:rPr kumimoji="1" lang="ja-JP" altLang="en-US" dirty="0"/>
              <a:t>機密や国際条約による制約</a:t>
            </a:r>
            <a:endParaRPr kumimoji="1" lang="en-US" altLang="ja-JP" dirty="0"/>
          </a:p>
          <a:p>
            <a:pPr lvl="2"/>
            <a:r>
              <a:rPr lang="ja-JP" altLang="en-US" dirty="0"/>
              <a:t>安全保障、絶滅危惧種保護、文化財保護、著作権保護</a:t>
            </a:r>
            <a:endParaRPr kumimoji="1" lang="en-US" altLang="ja-JP" dirty="0"/>
          </a:p>
          <a:p>
            <a:pPr lvl="1"/>
            <a:r>
              <a:rPr lang="ja-JP" altLang="en-US" dirty="0"/>
              <a:t>共同研究契約による制約</a:t>
            </a:r>
            <a:endParaRPr lang="en-US" altLang="ja-JP" dirty="0"/>
          </a:p>
          <a:p>
            <a:pPr lvl="1"/>
            <a:r>
              <a:rPr kumimoji="1" lang="ja-JP" altLang="en-US" dirty="0"/>
              <a:t>所属機関による制約（知的財産ポリシー）</a:t>
            </a:r>
            <a:endParaRPr kumimoji="1" lang="en-US" altLang="ja-JP" dirty="0"/>
          </a:p>
          <a:p>
            <a:pPr lvl="1"/>
            <a:r>
              <a:rPr lang="ja-JP" altLang="en-US" dirty="0"/>
              <a:t>著作権による制約</a:t>
            </a:r>
            <a:endParaRPr lang="en-US" altLang="ja-JP" dirty="0"/>
          </a:p>
          <a:p>
            <a:pPr lvl="1"/>
            <a:r>
              <a:rPr lang="ja-JP" altLang="en-US" u="sng" dirty="0"/>
              <a:t>個人情報保護による制約</a:t>
            </a:r>
            <a:endParaRPr lang="en-US" altLang="ja-JP" u="sng" dirty="0"/>
          </a:p>
          <a:p>
            <a:pPr lvl="2"/>
            <a:r>
              <a:rPr kumimoji="1" lang="ja-JP" altLang="en-US" dirty="0"/>
              <a:t>匿名加工処理</a:t>
            </a:r>
            <a:endParaRPr kumimoji="1" lang="en-US" altLang="ja-JP" dirty="0"/>
          </a:p>
          <a:p>
            <a:pPr lvl="2"/>
            <a:r>
              <a:rPr kumimoji="1" lang="ja-JP" altLang="en-US" dirty="0"/>
              <a:t>学術研究目的による例外規定</a:t>
            </a:r>
            <a:endParaRPr kumimoji="1" lang="en-US" altLang="ja-JP" dirty="0"/>
          </a:p>
          <a:p>
            <a:pPr lvl="2"/>
            <a:r>
              <a:rPr kumimoji="1" lang="ja-JP" altLang="en-US" dirty="0"/>
              <a:t>分野による指針</a:t>
            </a:r>
            <a:endParaRPr kumimoji="1" lang="en-US" altLang="ja-JP" dirty="0"/>
          </a:p>
          <a:p>
            <a:pPr marL="719138" lvl="2" indent="0">
              <a:buNone/>
            </a:pPr>
            <a:r>
              <a:rPr lang="ja-JP" altLang="en-US" dirty="0"/>
              <a:t>　ー</a:t>
            </a:r>
            <a:r>
              <a:rPr kumimoji="1" lang="ja-JP" altLang="en-US" dirty="0"/>
              <a:t>人を対象とする生命科学・医学系研究に関する倫理指針</a:t>
            </a:r>
            <a:endParaRPr kumimoji="1" lang="en-US" altLang="ja-JP" dirty="0"/>
          </a:p>
          <a:p>
            <a:pPr marL="719138" lvl="2" indent="0">
              <a:buNone/>
            </a:pPr>
            <a:r>
              <a:rPr lang="ja-JP" altLang="en-US" dirty="0"/>
              <a:t>　ー教育データ利活用に向けたロードマップ</a:t>
            </a:r>
            <a:endParaRPr lang="en-US" altLang="ja-JP" dirty="0"/>
          </a:p>
          <a:p>
            <a:pPr marL="354013" lvl="1" indent="0">
              <a:buNone/>
            </a:pPr>
            <a:r>
              <a:rPr lang="ja-JP" altLang="en-US" dirty="0"/>
              <a:t>→機関の倫理審査委員会に確認</a:t>
            </a:r>
            <a:endParaRPr lang="en-US" altLang="ja-JP" dirty="0"/>
          </a:p>
          <a:p>
            <a:pPr marL="354013" lvl="1" indent="0">
              <a:buNone/>
            </a:pPr>
            <a:endParaRPr lang="en-US" altLang="ja-JP" dirty="0"/>
          </a:p>
          <a:p>
            <a:pPr marL="0" indent="0">
              <a:buNone/>
            </a:pPr>
            <a:endParaRPr lang="en-US" altLang="ja-JP" dirty="0"/>
          </a:p>
        </p:txBody>
      </p:sp>
      <p:sp>
        <p:nvSpPr>
          <p:cNvPr id="3" name="スライド番号プレースホルダー 2">
            <a:extLst>
              <a:ext uri="{FF2B5EF4-FFF2-40B4-BE49-F238E27FC236}">
                <a16:creationId xmlns:a16="http://schemas.microsoft.com/office/drawing/2014/main" id="{16EF050D-55B4-4FD0-C399-95C2B0AD9DE1}"/>
              </a:ext>
            </a:extLst>
          </p:cNvPr>
          <p:cNvSpPr>
            <a:spLocks noGrp="1"/>
          </p:cNvSpPr>
          <p:nvPr>
            <p:ph type="sldNum" sz="quarter" idx="11"/>
          </p:nvPr>
        </p:nvSpPr>
        <p:spPr/>
        <p:txBody>
          <a:bodyPr/>
          <a:lstStyle/>
          <a:p>
            <a:fld id="{1D297E8F-7A84-4DD5-9209-DE937918CEEE}" type="slidenum">
              <a:rPr kumimoji="1" lang="ja-JP" altLang="en-US" smtClean="0"/>
              <a:t>48</a:t>
            </a:fld>
            <a:endParaRPr kumimoji="1" lang="ja-JP" altLang="en-US"/>
          </a:p>
        </p:txBody>
      </p:sp>
      <p:sp>
        <p:nvSpPr>
          <p:cNvPr id="4" name="タイトル 3">
            <a:extLst>
              <a:ext uri="{FF2B5EF4-FFF2-40B4-BE49-F238E27FC236}">
                <a16:creationId xmlns:a16="http://schemas.microsoft.com/office/drawing/2014/main" id="{54A6EA00-AE4D-0E0F-FB28-E188A0427720}"/>
              </a:ext>
            </a:extLst>
          </p:cNvPr>
          <p:cNvSpPr>
            <a:spLocks noGrp="1"/>
          </p:cNvSpPr>
          <p:nvPr>
            <p:ph type="title"/>
          </p:nvPr>
        </p:nvSpPr>
        <p:spPr/>
        <p:txBody>
          <a:bodyPr>
            <a:normAutofit/>
          </a:bodyPr>
          <a:lstStyle/>
          <a:p>
            <a:r>
              <a:rPr kumimoji="1" lang="ja-JP" altLang="en-US" dirty="0"/>
              <a:t>研究後：</a:t>
            </a:r>
            <a:r>
              <a:rPr lang="ja-JP" altLang="en-US" dirty="0"/>
              <a:t>研究データの公開判断</a:t>
            </a:r>
            <a:endParaRPr kumimoji="1" lang="ja-JP" altLang="en-US" dirty="0"/>
          </a:p>
        </p:txBody>
      </p:sp>
    </p:spTree>
    <p:extLst>
      <p:ext uri="{BB962C8B-B14F-4D97-AF65-F5344CB8AC3E}">
        <p14:creationId xmlns:p14="http://schemas.microsoft.com/office/powerpoint/2010/main" val="961821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F463B57-66AB-3C64-E424-653FD9EE93D8}"/>
              </a:ext>
            </a:extLst>
          </p:cNvPr>
          <p:cNvSpPr>
            <a:spLocks noGrp="1"/>
          </p:cNvSpPr>
          <p:nvPr>
            <p:ph sz="half" idx="10"/>
          </p:nvPr>
        </p:nvSpPr>
        <p:spPr>
          <a:xfrm>
            <a:off x="612000" y="1260000"/>
            <a:ext cx="7920000" cy="5120250"/>
          </a:xfrm>
        </p:spPr>
        <p:txBody>
          <a:bodyPr>
            <a:normAutofit fontScale="92500" lnSpcReduction="10000"/>
          </a:bodyPr>
          <a:lstStyle/>
          <a:p>
            <a:pPr marL="0" indent="0">
              <a:buNone/>
            </a:pPr>
            <a:r>
              <a:rPr lang="ja-JP" altLang="en-US" sz="2400" dirty="0"/>
              <a:t>個人情報を有するデータであっても、匿名加工処理を行えば、法律上公開することは可能</a:t>
            </a:r>
            <a:endParaRPr lang="en-US" altLang="ja-JP" sz="2400" dirty="0"/>
          </a:p>
          <a:p>
            <a:pPr marL="0" indent="0">
              <a:buNone/>
            </a:pPr>
            <a:r>
              <a:rPr lang="ja-JP" altLang="en-US" sz="2400" dirty="0"/>
              <a:t>→多くの分野リポジトリは匿名加工処理を代行</a:t>
            </a:r>
            <a:endParaRPr lang="en-US" altLang="ja-JP" sz="2400" dirty="0"/>
          </a:p>
          <a:p>
            <a:pPr marL="0" indent="0">
              <a:buNone/>
            </a:pPr>
            <a:endParaRPr lang="en-US" altLang="ja-JP" sz="2400" dirty="0"/>
          </a:p>
          <a:p>
            <a:r>
              <a:rPr lang="ja-JP" altLang="en-US" sz="2400" dirty="0"/>
              <a:t>直接識別子：単体で個人を特定できる情報</a:t>
            </a:r>
            <a:endParaRPr lang="en-US" altLang="ja-JP" sz="2400" dirty="0"/>
          </a:p>
          <a:p>
            <a:pPr lvl="1"/>
            <a:r>
              <a:rPr kumimoji="1" lang="ja-JP" altLang="en-US" sz="2000" dirty="0"/>
              <a:t>氏名、顔写真</a:t>
            </a:r>
            <a:endParaRPr lang="en-US" altLang="ja-JP" sz="2000" dirty="0"/>
          </a:p>
          <a:p>
            <a:pPr lvl="1"/>
            <a:r>
              <a:rPr lang="ja-JP" altLang="en-US" sz="2000" dirty="0"/>
              <a:t>顔情報、指紋、声、</a:t>
            </a:r>
            <a:r>
              <a:rPr lang="en-US" altLang="ja-JP" sz="2000" dirty="0"/>
              <a:t>DNA</a:t>
            </a:r>
            <a:r>
              <a:rPr lang="ja-JP" altLang="en-US" sz="2000" dirty="0"/>
              <a:t>など身体的特徴を変換した符号</a:t>
            </a:r>
            <a:endParaRPr lang="en-US" altLang="ja-JP" sz="2000" dirty="0"/>
          </a:p>
          <a:p>
            <a:pPr lvl="1"/>
            <a:r>
              <a:rPr kumimoji="1" lang="ja-JP" altLang="en-US" sz="2000" dirty="0"/>
              <a:t>社員番号、会員番号、パスポート番号などの符号</a:t>
            </a:r>
            <a:endParaRPr kumimoji="1" lang="en-US" altLang="ja-JP" sz="2000" dirty="0"/>
          </a:p>
          <a:p>
            <a:pPr marL="360363" lvl="1" indent="0">
              <a:buNone/>
            </a:pPr>
            <a:r>
              <a:rPr kumimoji="1" lang="ja-JP" altLang="en-US" dirty="0"/>
              <a:t>→削除する</a:t>
            </a:r>
            <a:endParaRPr kumimoji="1" lang="en-US" altLang="ja-JP" dirty="0"/>
          </a:p>
          <a:p>
            <a:pPr marL="360363" lvl="1" indent="0">
              <a:buNone/>
            </a:pPr>
            <a:endParaRPr kumimoji="1" lang="en-US" altLang="ja-JP" dirty="0"/>
          </a:p>
          <a:p>
            <a:r>
              <a:rPr lang="ja-JP" altLang="en-US" sz="2400" dirty="0"/>
              <a:t>間接</a:t>
            </a:r>
            <a:r>
              <a:rPr kumimoji="1" lang="ja-JP" altLang="en-US" sz="2400" dirty="0"/>
              <a:t>識別子：他の情報と照合で個人が特定できる情報</a:t>
            </a:r>
            <a:endParaRPr kumimoji="1" lang="en-US" altLang="ja-JP" sz="2400" dirty="0"/>
          </a:p>
          <a:p>
            <a:pPr lvl="1"/>
            <a:r>
              <a:rPr lang="ja-JP" altLang="en-US" sz="2000" dirty="0"/>
              <a:t>性別</a:t>
            </a:r>
            <a:endParaRPr lang="en-US" altLang="ja-JP" sz="2000" dirty="0"/>
          </a:p>
          <a:p>
            <a:pPr lvl="1"/>
            <a:r>
              <a:rPr lang="ja-JP" altLang="en-US" sz="2000" dirty="0"/>
              <a:t>年齢</a:t>
            </a:r>
            <a:endParaRPr lang="en-US" altLang="ja-JP" sz="2000" dirty="0"/>
          </a:p>
          <a:p>
            <a:pPr lvl="1"/>
            <a:r>
              <a:rPr kumimoji="1" lang="ja-JP" altLang="en-US" sz="2000" dirty="0"/>
              <a:t>居住地情報</a:t>
            </a:r>
            <a:endParaRPr kumimoji="1" lang="en-US" altLang="ja-JP" sz="2000" dirty="0"/>
          </a:p>
          <a:p>
            <a:pPr lvl="1"/>
            <a:r>
              <a:rPr lang="ja-JP" altLang="en-US" sz="2000" dirty="0"/>
              <a:t>学歴、職歴</a:t>
            </a:r>
            <a:endParaRPr lang="en-US" altLang="ja-JP" sz="2000" dirty="0"/>
          </a:p>
          <a:p>
            <a:pPr marL="360363" lvl="1" indent="0">
              <a:buNone/>
            </a:pPr>
            <a:r>
              <a:rPr lang="ja-JP" altLang="en-US" dirty="0"/>
              <a:t>→カテゴリー化、再グルーピング化する</a:t>
            </a:r>
            <a:endParaRPr lang="en-US" altLang="ja-JP" dirty="0"/>
          </a:p>
        </p:txBody>
      </p:sp>
      <p:sp>
        <p:nvSpPr>
          <p:cNvPr id="3" name="スライド番号プレースホルダー 2">
            <a:extLst>
              <a:ext uri="{FF2B5EF4-FFF2-40B4-BE49-F238E27FC236}">
                <a16:creationId xmlns:a16="http://schemas.microsoft.com/office/drawing/2014/main" id="{05403B99-25C9-22C5-9FA7-7C2B382183C8}"/>
              </a:ext>
            </a:extLst>
          </p:cNvPr>
          <p:cNvSpPr>
            <a:spLocks noGrp="1"/>
          </p:cNvSpPr>
          <p:nvPr>
            <p:ph type="sldNum" sz="quarter" idx="11"/>
          </p:nvPr>
        </p:nvSpPr>
        <p:spPr/>
        <p:txBody>
          <a:bodyPr/>
          <a:lstStyle/>
          <a:p>
            <a:fld id="{1D297E8F-7A84-4DD5-9209-DE937918CEEE}" type="slidenum">
              <a:rPr kumimoji="1" lang="ja-JP" altLang="en-US" smtClean="0"/>
              <a:t>49</a:t>
            </a:fld>
            <a:endParaRPr kumimoji="1" lang="ja-JP" altLang="en-US"/>
          </a:p>
        </p:txBody>
      </p:sp>
      <p:sp>
        <p:nvSpPr>
          <p:cNvPr id="4" name="タイトル 3">
            <a:extLst>
              <a:ext uri="{FF2B5EF4-FFF2-40B4-BE49-F238E27FC236}">
                <a16:creationId xmlns:a16="http://schemas.microsoft.com/office/drawing/2014/main" id="{161AF8D6-5BF9-8A2B-F965-59DDA0539F12}"/>
              </a:ext>
            </a:extLst>
          </p:cNvPr>
          <p:cNvSpPr>
            <a:spLocks noGrp="1"/>
          </p:cNvSpPr>
          <p:nvPr>
            <p:ph type="title"/>
          </p:nvPr>
        </p:nvSpPr>
        <p:spPr/>
        <p:txBody>
          <a:bodyPr>
            <a:normAutofit/>
          </a:bodyPr>
          <a:lstStyle/>
          <a:p>
            <a:r>
              <a:rPr kumimoji="1" lang="ja-JP" altLang="en-US" dirty="0"/>
              <a:t>匿名加工処理</a:t>
            </a:r>
          </a:p>
        </p:txBody>
      </p:sp>
      <p:sp>
        <p:nvSpPr>
          <p:cNvPr id="6" name="テキスト ボックス 5">
            <a:extLst>
              <a:ext uri="{FF2B5EF4-FFF2-40B4-BE49-F238E27FC236}">
                <a16:creationId xmlns:a16="http://schemas.microsoft.com/office/drawing/2014/main" id="{133BF1B5-2BFC-2049-A818-D9B91A4EAD42}"/>
              </a:ext>
            </a:extLst>
          </p:cNvPr>
          <p:cNvSpPr txBox="1"/>
          <p:nvPr/>
        </p:nvSpPr>
        <p:spPr>
          <a:xfrm>
            <a:off x="5241587" y="6515250"/>
            <a:ext cx="3815328" cy="415498"/>
          </a:xfrm>
          <a:prstGeom prst="rect">
            <a:avLst/>
          </a:prstGeom>
          <a:noFill/>
        </p:spPr>
        <p:txBody>
          <a:bodyPr wrap="square">
            <a:spAutoFit/>
          </a:bodyPr>
          <a:lstStyle/>
          <a:p>
            <a:r>
              <a:rPr lang="ja-JP" altLang="en-US" sz="1000" dirty="0"/>
              <a:t>引用：人文学・社会科学におけるデータ共有のための手引き</a:t>
            </a:r>
            <a:endParaRPr lang="en-US" altLang="ja-JP" sz="1000" dirty="0"/>
          </a:p>
          <a:p>
            <a:r>
              <a:rPr lang="en-US" altLang="ja-JP" sz="1000" dirty="0"/>
              <a:t>(https://www.jsps.go.jp/j-di/guide.html)</a:t>
            </a:r>
            <a:endParaRPr lang="ja-JP" altLang="en-US" sz="1000" dirty="0"/>
          </a:p>
        </p:txBody>
      </p:sp>
    </p:spTree>
    <p:extLst>
      <p:ext uri="{BB962C8B-B14F-4D97-AF65-F5344CB8AC3E}">
        <p14:creationId xmlns:p14="http://schemas.microsoft.com/office/powerpoint/2010/main" val="891290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3A5CA7-2908-6FF1-A385-9B3BC44B4394}"/>
              </a:ext>
            </a:extLst>
          </p:cNvPr>
          <p:cNvSpPr>
            <a:spLocks noGrp="1"/>
          </p:cNvSpPr>
          <p:nvPr>
            <p:ph type="title"/>
          </p:nvPr>
        </p:nvSpPr>
        <p:spPr/>
        <p:txBody>
          <a:bodyPr>
            <a:normAutofit/>
          </a:bodyPr>
          <a:lstStyle/>
          <a:p>
            <a:r>
              <a:rPr kumimoji="1" lang="ja-JP" altLang="en-US" dirty="0"/>
              <a:t>論文のオープンアクセスの推移</a:t>
            </a:r>
          </a:p>
        </p:txBody>
      </p:sp>
      <p:pic>
        <p:nvPicPr>
          <p:cNvPr id="5" name="図 4">
            <a:extLst>
              <a:ext uri="{FF2B5EF4-FFF2-40B4-BE49-F238E27FC236}">
                <a16:creationId xmlns:a16="http://schemas.microsoft.com/office/drawing/2014/main" id="{83A95009-5A21-8F47-BB7F-3BAFBF50B58C}"/>
              </a:ext>
            </a:extLst>
          </p:cNvPr>
          <p:cNvPicPr>
            <a:picLocks noChangeAspect="1"/>
          </p:cNvPicPr>
          <p:nvPr/>
        </p:nvPicPr>
        <p:blipFill rotWithShape="1">
          <a:blip r:embed="rId2"/>
          <a:srcRect r="26552"/>
          <a:stretch/>
        </p:blipFill>
        <p:spPr>
          <a:xfrm>
            <a:off x="156894" y="1009178"/>
            <a:ext cx="6027338" cy="4988796"/>
          </a:xfrm>
          <a:prstGeom prst="rect">
            <a:avLst/>
          </a:prstGeom>
        </p:spPr>
      </p:pic>
      <p:sp>
        <p:nvSpPr>
          <p:cNvPr id="8" name="テキスト ボックス 7">
            <a:extLst>
              <a:ext uri="{FF2B5EF4-FFF2-40B4-BE49-F238E27FC236}">
                <a16:creationId xmlns:a16="http://schemas.microsoft.com/office/drawing/2014/main" id="{FD7418B4-F825-D4F2-AFB0-9177D3C06BAB}"/>
              </a:ext>
            </a:extLst>
          </p:cNvPr>
          <p:cNvSpPr txBox="1"/>
          <p:nvPr/>
        </p:nvSpPr>
        <p:spPr>
          <a:xfrm>
            <a:off x="3300752" y="6581001"/>
            <a:ext cx="5894434" cy="276999"/>
          </a:xfrm>
          <a:prstGeom prst="rect">
            <a:avLst/>
          </a:prstGeom>
          <a:noFill/>
        </p:spPr>
        <p:txBody>
          <a:bodyPr wrap="none" rtlCol="0">
            <a:spAutoFit/>
          </a:bodyPr>
          <a:lstStyle/>
          <a:p>
            <a:r>
              <a:rPr kumimoji="1" lang="en-US" altLang="ja-JP" sz="1200" dirty="0" err="1"/>
              <a:t>Ref:OECD</a:t>
            </a:r>
            <a:r>
              <a:rPr kumimoji="1" lang="en-US" altLang="ja-JP" sz="1200" dirty="0"/>
              <a:t> 2023 Open Science Outlook(https://doi.org/10.54677/GIIC6829)</a:t>
            </a:r>
            <a:endParaRPr kumimoji="1" lang="ja-JP" altLang="en-US" sz="1200" dirty="0"/>
          </a:p>
        </p:txBody>
      </p:sp>
      <p:sp>
        <p:nvSpPr>
          <p:cNvPr id="9" name="テキスト ボックス 8">
            <a:extLst>
              <a:ext uri="{FF2B5EF4-FFF2-40B4-BE49-F238E27FC236}">
                <a16:creationId xmlns:a16="http://schemas.microsoft.com/office/drawing/2014/main" id="{36D23484-76E2-7921-E3CC-2A40BF5393C8}"/>
              </a:ext>
            </a:extLst>
          </p:cNvPr>
          <p:cNvSpPr txBox="1"/>
          <p:nvPr/>
        </p:nvSpPr>
        <p:spPr>
          <a:xfrm>
            <a:off x="6156339" y="1542733"/>
            <a:ext cx="2760682" cy="3570208"/>
          </a:xfrm>
          <a:prstGeom prst="rect">
            <a:avLst/>
          </a:prstGeom>
          <a:noFill/>
          <a:ln>
            <a:solidFill>
              <a:schemeClr val="tx1"/>
            </a:solidFill>
          </a:ln>
        </p:spPr>
        <p:txBody>
          <a:bodyPr wrap="square" rtlCol="0">
            <a:spAutoFit/>
          </a:bodyPr>
          <a:lstStyle/>
          <a:p>
            <a:r>
              <a:rPr kumimoji="1" lang="ja-JP" altLang="en-US" dirty="0">
                <a:solidFill>
                  <a:schemeClr val="bg2">
                    <a:lumMod val="50000"/>
                  </a:schemeClr>
                </a:solidFill>
              </a:rPr>
              <a:t>■</a:t>
            </a:r>
            <a:r>
              <a:rPr kumimoji="1" lang="ja-JP" altLang="en-US" sz="1400" dirty="0"/>
              <a:t>ダイアモンド</a:t>
            </a:r>
            <a:r>
              <a:rPr kumimoji="1" lang="en-US" altLang="ja-JP" sz="1400" dirty="0"/>
              <a:t>OA</a:t>
            </a:r>
            <a:r>
              <a:rPr kumimoji="1" lang="ja-JP" altLang="en-US" sz="1400" dirty="0"/>
              <a:t>：</a:t>
            </a:r>
            <a:endParaRPr kumimoji="1" lang="en-US" altLang="ja-JP" sz="1400" dirty="0"/>
          </a:p>
          <a:p>
            <a:r>
              <a:rPr kumimoji="1" lang="ja-JP" altLang="en-US" sz="1400" dirty="0"/>
              <a:t>著者ではない団体が掲載料を支払うことで、無料で購読できる</a:t>
            </a:r>
            <a:endParaRPr kumimoji="1" lang="en-US" altLang="ja-JP" sz="1400" dirty="0"/>
          </a:p>
          <a:p>
            <a:r>
              <a:rPr kumimoji="1" lang="ja-JP" altLang="en-US" dirty="0">
                <a:solidFill>
                  <a:schemeClr val="accent4">
                    <a:lumMod val="60000"/>
                    <a:lumOff val="40000"/>
                  </a:schemeClr>
                </a:solidFill>
              </a:rPr>
              <a:t>■</a:t>
            </a:r>
            <a:r>
              <a:rPr kumimoji="1" lang="ja-JP" altLang="en-US" sz="1400" dirty="0"/>
              <a:t>ゴールド</a:t>
            </a:r>
            <a:r>
              <a:rPr kumimoji="1" lang="en-US" altLang="ja-JP" sz="1400" dirty="0"/>
              <a:t>OA</a:t>
            </a:r>
            <a:r>
              <a:rPr kumimoji="1" lang="ja-JP" altLang="en-US" sz="1400" dirty="0"/>
              <a:t>：</a:t>
            </a:r>
            <a:endParaRPr kumimoji="1" lang="en-US" altLang="ja-JP" sz="1400" dirty="0"/>
          </a:p>
          <a:p>
            <a:r>
              <a:rPr kumimoji="1" lang="ja-JP" altLang="en-US" sz="1400" dirty="0"/>
              <a:t>著者が掲載料を支払</a:t>
            </a:r>
            <a:r>
              <a:rPr lang="ja-JP" altLang="en-US" sz="1400" dirty="0"/>
              <a:t>うことで、無料で購読できる</a:t>
            </a:r>
            <a:endParaRPr kumimoji="1" lang="en-US" altLang="ja-JP" sz="1400" dirty="0"/>
          </a:p>
          <a:p>
            <a:r>
              <a:rPr lang="ja-JP" altLang="en-US" dirty="0">
                <a:solidFill>
                  <a:schemeClr val="accent2"/>
                </a:solidFill>
              </a:rPr>
              <a:t>■</a:t>
            </a:r>
            <a:r>
              <a:rPr lang="ja-JP" altLang="en-US" sz="1400" dirty="0"/>
              <a:t>ハイブリッド</a:t>
            </a:r>
            <a:r>
              <a:rPr lang="en-US" altLang="ja-JP" sz="1400" dirty="0"/>
              <a:t>:</a:t>
            </a:r>
          </a:p>
          <a:p>
            <a:r>
              <a:rPr kumimoji="1" lang="ja-JP" altLang="en-US" sz="1400" dirty="0"/>
              <a:t>著者が掲載料を払って</a:t>
            </a:r>
            <a:r>
              <a:rPr lang="ja-JP" altLang="en-US" sz="1400" dirty="0"/>
              <a:t>無料で購読できる論文と購読料が必要な論文が混在する</a:t>
            </a:r>
            <a:endParaRPr kumimoji="1" lang="en-US" altLang="ja-JP" sz="1400" dirty="0"/>
          </a:p>
          <a:p>
            <a:r>
              <a:rPr lang="ja-JP" altLang="en-US" dirty="0">
                <a:solidFill>
                  <a:srgbClr val="C00000"/>
                </a:solidFill>
              </a:rPr>
              <a:t>■</a:t>
            </a:r>
            <a:r>
              <a:rPr lang="ja-JP" altLang="en-US" sz="1400" dirty="0"/>
              <a:t>ブロンズ</a:t>
            </a:r>
            <a:r>
              <a:rPr lang="en-US" altLang="ja-JP" sz="1400" dirty="0"/>
              <a:t>OA</a:t>
            </a:r>
            <a:r>
              <a:rPr lang="ja-JP" altLang="en-US" sz="1400" dirty="0"/>
              <a:t>：</a:t>
            </a:r>
            <a:endParaRPr lang="en-US" altLang="ja-JP" sz="1400" dirty="0"/>
          </a:p>
          <a:p>
            <a:r>
              <a:rPr lang="ja-JP" altLang="en-US" sz="1400" dirty="0"/>
              <a:t>ライセンス不明だが、無料で購読できる</a:t>
            </a:r>
            <a:endParaRPr lang="en-US" altLang="ja-JP" sz="1400" dirty="0"/>
          </a:p>
          <a:p>
            <a:r>
              <a:rPr lang="ja-JP" altLang="en-US" sz="1400" dirty="0">
                <a:solidFill>
                  <a:srgbClr val="00B050"/>
                </a:solidFill>
              </a:rPr>
              <a:t>■</a:t>
            </a:r>
            <a:r>
              <a:rPr lang="ja-JP" altLang="en-US" sz="1400" dirty="0"/>
              <a:t>グリーン</a:t>
            </a:r>
            <a:r>
              <a:rPr lang="en-US" altLang="ja-JP" sz="1400" dirty="0"/>
              <a:t>OA</a:t>
            </a:r>
            <a:r>
              <a:rPr lang="ja-JP" altLang="en-US" sz="1400" dirty="0"/>
              <a:t>：</a:t>
            </a:r>
            <a:endParaRPr lang="en-US" altLang="ja-JP" sz="1400" dirty="0"/>
          </a:p>
          <a:p>
            <a:r>
              <a:rPr lang="ja-JP" altLang="en-US" sz="1400" dirty="0"/>
              <a:t>著者が機関リポジトリで公開</a:t>
            </a:r>
            <a:r>
              <a:rPr kumimoji="1" lang="ja-JP" altLang="en-US" sz="1400" dirty="0"/>
              <a:t>　</a:t>
            </a:r>
          </a:p>
        </p:txBody>
      </p:sp>
      <p:sp>
        <p:nvSpPr>
          <p:cNvPr id="11" name="テキスト ボックス 10">
            <a:extLst>
              <a:ext uri="{FF2B5EF4-FFF2-40B4-BE49-F238E27FC236}">
                <a16:creationId xmlns:a16="http://schemas.microsoft.com/office/drawing/2014/main" id="{C3206D28-E318-6E66-5D18-0ECE6ED1C7AE}"/>
              </a:ext>
            </a:extLst>
          </p:cNvPr>
          <p:cNvSpPr txBox="1"/>
          <p:nvPr/>
        </p:nvSpPr>
        <p:spPr>
          <a:xfrm>
            <a:off x="3300752" y="1874690"/>
            <a:ext cx="621580" cy="307777"/>
          </a:xfrm>
          <a:prstGeom prst="rect">
            <a:avLst/>
          </a:prstGeom>
          <a:noFill/>
        </p:spPr>
        <p:txBody>
          <a:bodyPr wrap="none" rtlCol="0">
            <a:spAutoFit/>
          </a:bodyPr>
          <a:lstStyle/>
          <a:p>
            <a:r>
              <a:rPr kumimoji="1" lang="ja-JP" altLang="en-US" sz="1400" dirty="0"/>
              <a:t>非</a:t>
            </a:r>
            <a:r>
              <a:rPr kumimoji="1" lang="en-US" altLang="ja-JP" sz="1400" dirty="0"/>
              <a:t>OA</a:t>
            </a:r>
            <a:endParaRPr kumimoji="1" lang="ja-JP" altLang="en-US" sz="1400" dirty="0"/>
          </a:p>
        </p:txBody>
      </p:sp>
      <p:sp>
        <p:nvSpPr>
          <p:cNvPr id="3" name="コンテンツ プレースホルダー 2">
            <a:extLst>
              <a:ext uri="{FF2B5EF4-FFF2-40B4-BE49-F238E27FC236}">
                <a16:creationId xmlns:a16="http://schemas.microsoft.com/office/drawing/2014/main" id="{13F04C88-6FEA-EBBA-465D-A858529E5BF6}"/>
              </a:ext>
            </a:extLst>
          </p:cNvPr>
          <p:cNvSpPr>
            <a:spLocks noGrp="1"/>
          </p:cNvSpPr>
          <p:nvPr>
            <p:ph idx="1"/>
          </p:nvPr>
        </p:nvSpPr>
        <p:spPr>
          <a:xfrm>
            <a:off x="801196" y="5997974"/>
            <a:ext cx="8042032" cy="307777"/>
          </a:xfrm>
        </p:spPr>
        <p:txBody>
          <a:bodyPr>
            <a:normAutofit fontScale="85000" lnSpcReduction="20000"/>
          </a:bodyPr>
          <a:lstStyle/>
          <a:p>
            <a:pPr marL="0" indent="0">
              <a:buNone/>
            </a:pPr>
            <a:r>
              <a:rPr kumimoji="1" lang="ja-JP" altLang="en-US" sz="1400" dirty="0"/>
              <a:t> </a:t>
            </a:r>
            <a:r>
              <a:rPr kumimoji="1" lang="en-US" altLang="ja-JP" sz="1900" dirty="0"/>
              <a:t>2000 </a:t>
            </a:r>
            <a:r>
              <a:rPr kumimoji="1" lang="ja-JP" altLang="en-US" sz="1900" dirty="0"/>
              <a:t>年から </a:t>
            </a:r>
            <a:r>
              <a:rPr kumimoji="1" lang="en-US" altLang="ja-JP" sz="1900" dirty="0"/>
              <a:t>2021 </a:t>
            </a:r>
            <a:r>
              <a:rPr kumimoji="1" lang="ja-JP" altLang="en-US" sz="1900" dirty="0"/>
              <a:t>年までの科学出版物の出版年におけるアクセスタイプ別のシェア</a:t>
            </a:r>
            <a:endParaRPr kumimoji="1" lang="ja-JP" altLang="en-US" sz="1400" dirty="0"/>
          </a:p>
        </p:txBody>
      </p:sp>
    </p:spTree>
    <p:extLst>
      <p:ext uri="{BB962C8B-B14F-4D97-AF65-F5344CB8AC3E}">
        <p14:creationId xmlns:p14="http://schemas.microsoft.com/office/powerpoint/2010/main" val="2406905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3547ADE-B62E-F2B5-FFF9-B8CEFB80BBDB}"/>
              </a:ext>
            </a:extLst>
          </p:cNvPr>
          <p:cNvSpPr>
            <a:spLocks noGrp="1"/>
          </p:cNvSpPr>
          <p:nvPr>
            <p:ph sz="half" idx="10"/>
          </p:nvPr>
        </p:nvSpPr>
        <p:spPr/>
        <p:txBody>
          <a:bodyPr>
            <a:normAutofit/>
          </a:bodyPr>
          <a:lstStyle/>
          <a:p>
            <a:r>
              <a:rPr lang="en-US" altLang="ja-JP" sz="2400" dirty="0"/>
              <a:t>DANS</a:t>
            </a:r>
            <a:r>
              <a:rPr lang="ja-JP" altLang="en-US" sz="2400" dirty="0"/>
              <a:t>は個人情報漏えいのリスクの観点から、提供データを</a:t>
            </a:r>
            <a:r>
              <a:rPr lang="en-US" altLang="ja-JP" sz="2400" dirty="0"/>
              <a:t>4</a:t>
            </a:r>
            <a:r>
              <a:rPr lang="ja-JP" altLang="en-US" sz="2400" dirty="0"/>
              <a:t>つに分類し、リスクに合わせたデータ提供</a:t>
            </a:r>
            <a:endParaRPr lang="en-US" altLang="ja-JP" sz="2400" dirty="0"/>
          </a:p>
        </p:txBody>
      </p:sp>
      <p:sp>
        <p:nvSpPr>
          <p:cNvPr id="3" name="スライド番号プレースホルダー 2">
            <a:extLst>
              <a:ext uri="{FF2B5EF4-FFF2-40B4-BE49-F238E27FC236}">
                <a16:creationId xmlns:a16="http://schemas.microsoft.com/office/drawing/2014/main" id="{4AE6538E-AA75-EF3E-FB03-77BA94B2CA64}"/>
              </a:ext>
            </a:extLst>
          </p:cNvPr>
          <p:cNvSpPr>
            <a:spLocks noGrp="1"/>
          </p:cNvSpPr>
          <p:nvPr>
            <p:ph type="sldNum" sz="quarter" idx="11"/>
          </p:nvPr>
        </p:nvSpPr>
        <p:spPr/>
        <p:txBody>
          <a:bodyPr/>
          <a:lstStyle/>
          <a:p>
            <a:fld id="{1D297E8F-7A84-4DD5-9209-DE937918CEEE}" type="slidenum">
              <a:rPr kumimoji="1" lang="ja-JP" altLang="en-US" smtClean="0"/>
              <a:t>50</a:t>
            </a:fld>
            <a:endParaRPr kumimoji="1" lang="ja-JP" altLang="en-US"/>
          </a:p>
        </p:txBody>
      </p:sp>
      <p:sp>
        <p:nvSpPr>
          <p:cNvPr id="4" name="タイトル 3">
            <a:extLst>
              <a:ext uri="{FF2B5EF4-FFF2-40B4-BE49-F238E27FC236}">
                <a16:creationId xmlns:a16="http://schemas.microsoft.com/office/drawing/2014/main" id="{81760610-F121-B702-4558-9E159C46481E}"/>
              </a:ext>
            </a:extLst>
          </p:cNvPr>
          <p:cNvSpPr>
            <a:spLocks noGrp="1"/>
          </p:cNvSpPr>
          <p:nvPr>
            <p:ph type="title"/>
          </p:nvPr>
        </p:nvSpPr>
        <p:spPr/>
        <p:txBody>
          <a:bodyPr>
            <a:normAutofit/>
          </a:bodyPr>
          <a:lstStyle/>
          <a:p>
            <a:r>
              <a:rPr lang="en-US" altLang="ja-JP" dirty="0"/>
              <a:t>GDPR</a:t>
            </a:r>
            <a:r>
              <a:rPr lang="ja-JP" altLang="en-US" dirty="0"/>
              <a:t>下における</a:t>
            </a:r>
            <a:r>
              <a:rPr kumimoji="1" lang="ja-JP" altLang="en-US" dirty="0"/>
              <a:t>公開方法</a:t>
            </a:r>
          </a:p>
        </p:txBody>
      </p:sp>
      <p:sp>
        <p:nvSpPr>
          <p:cNvPr id="5" name="テキスト ボックス 4">
            <a:extLst>
              <a:ext uri="{FF2B5EF4-FFF2-40B4-BE49-F238E27FC236}">
                <a16:creationId xmlns:a16="http://schemas.microsoft.com/office/drawing/2014/main" id="{1A05421F-1FC7-8FEB-757D-C47D8D5804FE}"/>
              </a:ext>
            </a:extLst>
          </p:cNvPr>
          <p:cNvSpPr txBox="1"/>
          <p:nvPr/>
        </p:nvSpPr>
        <p:spPr>
          <a:xfrm>
            <a:off x="4981200" y="6569110"/>
            <a:ext cx="3953657" cy="307777"/>
          </a:xfrm>
          <a:prstGeom prst="rect">
            <a:avLst/>
          </a:prstGeom>
          <a:noFill/>
        </p:spPr>
        <p:txBody>
          <a:bodyPr wrap="square">
            <a:spAutoFit/>
          </a:bodyPr>
          <a:lstStyle/>
          <a:p>
            <a:r>
              <a:rPr lang="ja-JP" altLang="en-US" sz="1400" dirty="0"/>
              <a:t>https://documents.egi.eu/document/3419</a:t>
            </a:r>
          </a:p>
        </p:txBody>
      </p:sp>
      <p:graphicFrame>
        <p:nvGraphicFramePr>
          <p:cNvPr id="6" name="コンテンツ プレースホルダー 3">
            <a:extLst>
              <a:ext uri="{FF2B5EF4-FFF2-40B4-BE49-F238E27FC236}">
                <a16:creationId xmlns:a16="http://schemas.microsoft.com/office/drawing/2014/main" id="{F64F4BBF-455B-1097-187A-09DFAB830AF4}"/>
              </a:ext>
            </a:extLst>
          </p:cNvPr>
          <p:cNvGraphicFramePr>
            <a:graphicFrameLocks/>
          </p:cNvGraphicFramePr>
          <p:nvPr>
            <p:extLst>
              <p:ext uri="{D42A27DB-BD31-4B8C-83A1-F6EECF244321}">
                <p14:modId xmlns:p14="http://schemas.microsoft.com/office/powerpoint/2010/main" val="2380875158"/>
              </p:ext>
            </p:extLst>
          </p:nvPr>
        </p:nvGraphicFramePr>
        <p:xfrm>
          <a:off x="837189" y="2058277"/>
          <a:ext cx="7730811" cy="4099504"/>
        </p:xfrm>
        <a:graphic>
          <a:graphicData uri="http://schemas.openxmlformats.org/drawingml/2006/table">
            <a:tbl>
              <a:tblPr firstRow="1" firstCol="1" bandRow="1">
                <a:tableStyleId>{5C22544A-7EE6-4342-B048-85BDC9FD1C3A}</a:tableStyleId>
              </a:tblPr>
              <a:tblGrid>
                <a:gridCol w="1271529">
                  <a:extLst>
                    <a:ext uri="{9D8B030D-6E8A-4147-A177-3AD203B41FA5}">
                      <a16:colId xmlns:a16="http://schemas.microsoft.com/office/drawing/2014/main" val="3460235937"/>
                    </a:ext>
                  </a:extLst>
                </a:gridCol>
                <a:gridCol w="1586204">
                  <a:extLst>
                    <a:ext uri="{9D8B030D-6E8A-4147-A177-3AD203B41FA5}">
                      <a16:colId xmlns:a16="http://schemas.microsoft.com/office/drawing/2014/main" val="3954085577"/>
                    </a:ext>
                  </a:extLst>
                </a:gridCol>
                <a:gridCol w="4873078">
                  <a:extLst>
                    <a:ext uri="{9D8B030D-6E8A-4147-A177-3AD203B41FA5}">
                      <a16:colId xmlns:a16="http://schemas.microsoft.com/office/drawing/2014/main" val="2976805736"/>
                    </a:ext>
                  </a:extLst>
                </a:gridCol>
              </a:tblGrid>
              <a:tr h="206390">
                <a:tc>
                  <a:txBody>
                    <a:bodyPr/>
                    <a:lstStyle/>
                    <a:p>
                      <a:pPr algn="l">
                        <a:lnSpc>
                          <a:spcPct val="115000"/>
                        </a:lnSpc>
                        <a:spcAft>
                          <a:spcPts val="600"/>
                        </a:spcAft>
                      </a:pPr>
                      <a:r>
                        <a:rPr lang="en-GB" sz="1200" spc="10" dirty="0">
                          <a:effectLst/>
                          <a:latin typeface="+mj-lt"/>
                        </a:rPr>
                        <a:t>Risk Class</a:t>
                      </a:r>
                      <a:endParaRPr lang="ja-JP" sz="1200" spc="10" dirty="0">
                        <a:effectLst/>
                        <a:latin typeface="+mj-lt"/>
                        <a:ea typeface="ＭＳ 明朝" panose="02020609040205080304" pitchFamily="17" charset="-128"/>
                        <a:cs typeface="Times New Roman" panose="02020603050405020304" pitchFamily="18" charset="0"/>
                      </a:endParaRPr>
                    </a:p>
                  </a:txBody>
                  <a:tcPr marL="41436" marR="62153" marT="29005" marB="29005" anchor="b"/>
                </a:tc>
                <a:tc>
                  <a:txBody>
                    <a:bodyPr/>
                    <a:lstStyle/>
                    <a:p>
                      <a:pPr algn="l">
                        <a:lnSpc>
                          <a:spcPct val="115000"/>
                        </a:lnSpc>
                        <a:spcAft>
                          <a:spcPts val="600"/>
                        </a:spcAft>
                      </a:pPr>
                      <a:r>
                        <a:rPr lang="ja-JP" altLang="en-US" sz="1200" spc="10" dirty="0">
                          <a:effectLst/>
                          <a:latin typeface="メイリオ" panose="020B0604030504040204" pitchFamily="50" charset="-128"/>
                          <a:ea typeface="メイリオ" panose="020B0604030504040204" pitchFamily="50" charset="-128"/>
                          <a:cs typeface="Times New Roman" panose="02020603050405020304" pitchFamily="18" charset="0"/>
                        </a:rPr>
                        <a:t>公開方法</a:t>
                      </a:r>
                      <a:endParaRPr lang="ja-JP" sz="1200" spc="1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1436" marR="62153" marT="29005" marB="29005" anchor="b"/>
                </a:tc>
                <a:tc>
                  <a:txBody>
                    <a:bodyPr/>
                    <a:lstStyle/>
                    <a:p>
                      <a:pPr algn="l">
                        <a:lnSpc>
                          <a:spcPct val="115000"/>
                        </a:lnSpc>
                        <a:spcAft>
                          <a:spcPts val="600"/>
                        </a:spcAft>
                      </a:pPr>
                      <a:r>
                        <a:rPr lang="ja-JP" altLang="en-US" sz="1400" b="1" spc="10" dirty="0">
                          <a:effectLst/>
                          <a:latin typeface="+mn-ea"/>
                          <a:ea typeface="+mn-ea"/>
                          <a:cs typeface="Times New Roman" panose="02020603050405020304" pitchFamily="18" charset="0"/>
                        </a:rPr>
                        <a:t>データ提供時に必要な手続き</a:t>
                      </a:r>
                      <a:endParaRPr lang="ja-JP" sz="1400" b="1" spc="10" dirty="0">
                        <a:effectLst/>
                        <a:latin typeface="+mn-ea"/>
                        <a:ea typeface="+mn-ea"/>
                        <a:cs typeface="Times New Roman" panose="02020603050405020304" pitchFamily="18" charset="0"/>
                      </a:endParaRPr>
                    </a:p>
                  </a:txBody>
                  <a:tcPr marL="41436" marR="62153" marT="29005" marB="29005" anchor="b"/>
                </a:tc>
                <a:extLst>
                  <a:ext uri="{0D108BD9-81ED-4DB2-BD59-A6C34878D82A}">
                    <a16:rowId xmlns:a16="http://schemas.microsoft.com/office/drawing/2014/main" val="614979387"/>
                  </a:ext>
                </a:extLst>
              </a:tr>
              <a:tr h="374842">
                <a:tc>
                  <a:txBody>
                    <a:bodyPr/>
                    <a:lstStyle/>
                    <a:p>
                      <a:pPr algn="l">
                        <a:lnSpc>
                          <a:spcPct val="115000"/>
                        </a:lnSpc>
                        <a:spcAft>
                          <a:spcPts val="600"/>
                        </a:spcAft>
                      </a:pPr>
                      <a:r>
                        <a:rPr lang="en-GB" sz="1600" spc="10" dirty="0">
                          <a:solidFill>
                            <a:schemeClr val="tx1"/>
                          </a:solidFill>
                          <a:effectLst/>
                          <a:latin typeface="+mj-lt"/>
                        </a:rPr>
                        <a:t>0 - Public</a:t>
                      </a:r>
                      <a:endParaRPr lang="ja-JP" sz="1600" spc="10" dirty="0">
                        <a:solidFill>
                          <a:schemeClr val="tx1"/>
                        </a:solidFill>
                        <a:effectLst/>
                        <a:latin typeface="+mj-lt"/>
                        <a:ea typeface="ＭＳ 明朝" panose="02020609040205080304" pitchFamily="17" charset="-128"/>
                        <a:cs typeface="Times New Roman" panose="02020603050405020304" pitchFamily="18" charset="0"/>
                      </a:endParaRPr>
                    </a:p>
                  </a:txBody>
                  <a:tcPr marL="41436" marR="41436" marT="29005" marB="29005">
                    <a:solidFill>
                      <a:srgbClr val="00B0F0"/>
                    </a:solidFill>
                  </a:tcPr>
                </a:tc>
                <a:tc>
                  <a:txBody>
                    <a:bodyPr/>
                    <a:lstStyle/>
                    <a:p>
                      <a:pPr algn="l">
                        <a:lnSpc>
                          <a:spcPct val="115000"/>
                        </a:lnSpc>
                        <a:spcBef>
                          <a:spcPts val="1200"/>
                        </a:spcBef>
                        <a:spcAft>
                          <a:spcPts val="1200"/>
                        </a:spcAft>
                      </a:pPr>
                      <a:r>
                        <a:rPr lang="ja-JP" altLang="en-US" sz="1600" spc="10" dirty="0">
                          <a:effectLst/>
                          <a:latin typeface="+mn-lt"/>
                          <a:ea typeface="メイリオ" panose="020B0604030504040204" pitchFamily="50" charset="-128"/>
                          <a:cs typeface="Times New Roman" panose="02020603050405020304" pitchFamily="18" charset="0"/>
                        </a:rPr>
                        <a:t>個人情報を含まないデータ</a:t>
                      </a:r>
                      <a:endParaRPr lang="ja-JP" sz="1600" spc="10" dirty="0">
                        <a:effectLst/>
                        <a:latin typeface="+mn-lt"/>
                        <a:ea typeface="メイリオ" panose="020B0604030504040204" pitchFamily="50" charset="-128"/>
                        <a:cs typeface="Times New Roman" panose="02020603050405020304" pitchFamily="18" charset="0"/>
                      </a:endParaRPr>
                    </a:p>
                  </a:txBody>
                  <a:tcPr marL="41436" marR="41436" marT="29005" marB="29005"/>
                </a:tc>
                <a:tc>
                  <a:txBody>
                    <a:bodyPr/>
                    <a:lstStyle/>
                    <a:p>
                      <a:pPr algn="l">
                        <a:lnSpc>
                          <a:spcPct val="115000"/>
                        </a:lnSpc>
                        <a:spcAft>
                          <a:spcPts val="600"/>
                        </a:spcAft>
                      </a:pPr>
                      <a:r>
                        <a:rPr lang="ja-JP" altLang="en-US" sz="1100" spc="10" dirty="0">
                          <a:effectLst/>
                          <a:latin typeface="+mj-ea"/>
                          <a:ea typeface="+mj-ea"/>
                        </a:rPr>
                        <a:t>オープンアクセス</a:t>
                      </a:r>
                      <a:endParaRPr lang="ja-JP" sz="1100" spc="10" dirty="0">
                        <a:effectLst/>
                        <a:latin typeface="+mj-ea"/>
                        <a:ea typeface="+mj-ea"/>
                        <a:cs typeface="Times New Roman" panose="02020603050405020304" pitchFamily="18" charset="0"/>
                      </a:endParaRPr>
                    </a:p>
                  </a:txBody>
                  <a:tcPr marL="41436" marR="41436" marT="29005" marB="29005"/>
                </a:tc>
                <a:extLst>
                  <a:ext uri="{0D108BD9-81ED-4DB2-BD59-A6C34878D82A}">
                    <a16:rowId xmlns:a16="http://schemas.microsoft.com/office/drawing/2014/main" val="1573461719"/>
                  </a:ext>
                </a:extLst>
              </a:tr>
              <a:tr h="411006">
                <a:tc>
                  <a:txBody>
                    <a:bodyPr/>
                    <a:lstStyle/>
                    <a:p>
                      <a:pPr algn="l">
                        <a:lnSpc>
                          <a:spcPct val="115000"/>
                        </a:lnSpc>
                        <a:spcAft>
                          <a:spcPts val="600"/>
                        </a:spcAft>
                      </a:pPr>
                      <a:r>
                        <a:rPr lang="en-GB" sz="1600" spc="10" dirty="0">
                          <a:solidFill>
                            <a:schemeClr val="tx1"/>
                          </a:solidFill>
                          <a:effectLst/>
                          <a:latin typeface="+mj-lt"/>
                        </a:rPr>
                        <a:t>1 - Basic</a:t>
                      </a:r>
                      <a:endParaRPr lang="ja-JP" sz="1600" spc="10" dirty="0">
                        <a:solidFill>
                          <a:schemeClr val="tx1"/>
                        </a:solidFill>
                        <a:effectLst/>
                        <a:latin typeface="+mj-lt"/>
                        <a:ea typeface="ＭＳ 明朝" panose="02020609040205080304" pitchFamily="17" charset="-128"/>
                        <a:cs typeface="Times New Roman" panose="02020603050405020304" pitchFamily="18" charset="0"/>
                      </a:endParaRPr>
                    </a:p>
                  </a:txBody>
                  <a:tcPr marL="41436" marR="41436" marT="29005" marB="29005">
                    <a:solidFill>
                      <a:srgbClr val="00B050"/>
                    </a:solidFill>
                  </a:tcPr>
                </a:tc>
                <a:tc>
                  <a:txBody>
                    <a:bodyPr/>
                    <a:lstStyle/>
                    <a:p>
                      <a:pPr marL="0" indent="0" algn="l">
                        <a:lnSpc>
                          <a:spcPct val="115000"/>
                        </a:lnSpc>
                        <a:spcBef>
                          <a:spcPts val="1200"/>
                        </a:spcBef>
                        <a:spcAft>
                          <a:spcPts val="1200"/>
                        </a:spcAft>
                        <a:buFont typeface="Arial" panose="020B0604020202020204" pitchFamily="34" charset="0"/>
                        <a:buNone/>
                      </a:pPr>
                      <a:r>
                        <a:rPr lang="ja-JP" altLang="en-US" sz="1600" spc="10" dirty="0">
                          <a:effectLst/>
                          <a:latin typeface="メイリオ" panose="020B0604030504040204" pitchFamily="50" charset="-128"/>
                          <a:ea typeface="メイリオ" panose="020B0604030504040204" pitchFamily="50" charset="-128"/>
                          <a:cs typeface="Times New Roman" panose="02020603050405020304" pitchFamily="18" charset="0"/>
                        </a:rPr>
                        <a:t>個人情報が匿名化されたデータ</a:t>
                      </a:r>
                      <a:endParaRPr lang="ja-JP" sz="1600" spc="10" dirty="0">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1436" marR="41436" marT="29005" marB="29005"/>
                </a:tc>
                <a:tc>
                  <a:txBody>
                    <a:bodyPr/>
                    <a:lstStyle/>
                    <a:p>
                      <a:pPr marL="171450" indent="-171450" algn="l">
                        <a:lnSpc>
                          <a:spcPct val="100000"/>
                        </a:lnSpc>
                        <a:spcAft>
                          <a:spcPts val="600"/>
                        </a:spcAft>
                        <a:buFont typeface="Arial" panose="020B0604020202020204" pitchFamily="34" charset="0"/>
                        <a:buChar char="•"/>
                      </a:pPr>
                      <a:r>
                        <a:rPr lang="ja-JP" altLang="en-US" sz="1100" spc="10" dirty="0">
                          <a:effectLst/>
                          <a:latin typeface="+mj-ea"/>
                          <a:ea typeface="+mj-ea"/>
                          <a:cs typeface="Times New Roman" panose="02020603050405020304" pitchFamily="18" charset="0"/>
                        </a:rPr>
                        <a:t>ユーザー登録</a:t>
                      </a:r>
                      <a:endParaRPr lang="en-US" altLang="ja-JP" sz="1100" spc="10" dirty="0">
                        <a:effectLst/>
                        <a:latin typeface="+mj-ea"/>
                        <a:ea typeface="+mj-ea"/>
                        <a:cs typeface="Times New Roman" panose="02020603050405020304" pitchFamily="18" charset="0"/>
                      </a:endParaRPr>
                    </a:p>
                    <a:p>
                      <a:pPr marL="171450" indent="-171450" algn="l">
                        <a:lnSpc>
                          <a:spcPct val="100000"/>
                        </a:lnSpc>
                        <a:spcAft>
                          <a:spcPts val="600"/>
                        </a:spcAft>
                        <a:buFont typeface="Arial" panose="020B0604020202020204" pitchFamily="34" charset="0"/>
                        <a:buChar char="•"/>
                      </a:pPr>
                      <a:r>
                        <a:rPr lang="ja-JP" altLang="en-US" sz="1100" spc="10" dirty="0">
                          <a:effectLst/>
                          <a:latin typeface="+mj-ea"/>
                          <a:ea typeface="+mj-ea"/>
                          <a:cs typeface="Times New Roman" panose="02020603050405020304" pitchFamily="18" charset="0"/>
                        </a:rPr>
                        <a:t>データ処理契約</a:t>
                      </a:r>
                      <a:r>
                        <a:rPr lang="en-US" altLang="ja-JP" sz="1100" spc="10" dirty="0">
                          <a:effectLst/>
                          <a:latin typeface="+mj-ea"/>
                          <a:ea typeface="+mj-ea"/>
                          <a:cs typeface="Times New Roman" panose="02020603050405020304" pitchFamily="18" charset="0"/>
                        </a:rPr>
                        <a:t>(GDPR)</a:t>
                      </a:r>
                      <a:r>
                        <a:rPr lang="ja-JP" altLang="en-US" sz="1100" spc="10" dirty="0">
                          <a:effectLst/>
                          <a:latin typeface="+mj-ea"/>
                          <a:ea typeface="+mj-ea"/>
                          <a:cs typeface="Times New Roman" panose="02020603050405020304" pitchFamily="18" charset="0"/>
                        </a:rPr>
                        <a:t>への同意</a:t>
                      </a:r>
                      <a:endParaRPr lang="ja-JP" sz="1100" spc="10" dirty="0">
                        <a:effectLst/>
                        <a:latin typeface="+mj-ea"/>
                        <a:ea typeface="+mj-ea"/>
                        <a:cs typeface="Times New Roman" panose="02020603050405020304" pitchFamily="18" charset="0"/>
                      </a:endParaRPr>
                    </a:p>
                  </a:txBody>
                  <a:tcPr marL="41436" marR="41436" marT="29005" marB="29005"/>
                </a:tc>
                <a:extLst>
                  <a:ext uri="{0D108BD9-81ED-4DB2-BD59-A6C34878D82A}">
                    <a16:rowId xmlns:a16="http://schemas.microsoft.com/office/drawing/2014/main" val="3314923473"/>
                  </a:ext>
                </a:extLst>
              </a:tr>
              <a:tr h="1214674">
                <a:tc>
                  <a:txBody>
                    <a:bodyPr/>
                    <a:lstStyle/>
                    <a:p>
                      <a:pPr algn="l">
                        <a:lnSpc>
                          <a:spcPct val="115000"/>
                        </a:lnSpc>
                        <a:spcAft>
                          <a:spcPts val="600"/>
                        </a:spcAft>
                      </a:pPr>
                      <a:r>
                        <a:rPr lang="en-GB" sz="1600" spc="10" dirty="0">
                          <a:solidFill>
                            <a:schemeClr val="tx1"/>
                          </a:solidFill>
                          <a:effectLst/>
                          <a:latin typeface="+mj-lt"/>
                        </a:rPr>
                        <a:t>II - Increased</a:t>
                      </a:r>
                      <a:endParaRPr lang="ja-JP" sz="1600" spc="10" dirty="0">
                        <a:solidFill>
                          <a:schemeClr val="tx1"/>
                        </a:solidFill>
                        <a:effectLst/>
                        <a:latin typeface="+mj-lt"/>
                        <a:ea typeface="ＭＳ 明朝" panose="02020609040205080304" pitchFamily="17" charset="-128"/>
                        <a:cs typeface="Times New Roman" panose="02020603050405020304" pitchFamily="18" charset="0"/>
                      </a:endParaRPr>
                    </a:p>
                  </a:txBody>
                  <a:tcPr marL="41436" marR="41436" marT="29005" marB="29005">
                    <a:solidFill>
                      <a:srgbClr val="FFC000"/>
                    </a:solidFill>
                  </a:tcPr>
                </a:tc>
                <a:tc>
                  <a:txBody>
                    <a:bodyPr/>
                    <a:lstStyle/>
                    <a:p>
                      <a:pPr algn="l">
                        <a:lnSpc>
                          <a:spcPts val="1600"/>
                        </a:lnSpc>
                        <a:spcBef>
                          <a:spcPts val="1200"/>
                        </a:spcBef>
                        <a:spcAft>
                          <a:spcPts val="1200"/>
                        </a:spcAft>
                      </a:pPr>
                      <a:r>
                        <a:rPr lang="ja-JP" altLang="en-US" sz="1600" u="none" spc="10" dirty="0">
                          <a:effectLst/>
                          <a:latin typeface="+mn-ea"/>
                          <a:ea typeface="+mn-ea"/>
                          <a:cs typeface="Times New Roman" panose="02020603050405020304" pitchFamily="18" charset="0"/>
                        </a:rPr>
                        <a:t>個人情報を含むデータ</a:t>
                      </a:r>
                      <a:endParaRPr lang="ja-JP" altLang="ja-JP" sz="1600" u="none" spc="10" dirty="0">
                        <a:effectLst/>
                        <a:latin typeface="+mn-ea"/>
                        <a:ea typeface="+mn-ea"/>
                        <a:cs typeface="Times New Roman" panose="02020603050405020304" pitchFamily="18" charset="0"/>
                      </a:endParaRPr>
                    </a:p>
                  </a:txBody>
                  <a:tcPr marL="41436" marR="41436" marT="29005" marB="29005" anchor="ctr"/>
                </a:tc>
                <a:tc>
                  <a:txBody>
                    <a:bodyPr/>
                    <a:lstStyle/>
                    <a:p>
                      <a:pPr marL="0" indent="0" algn="l">
                        <a:lnSpc>
                          <a:spcPct val="100000"/>
                        </a:lnSpc>
                        <a:spcAft>
                          <a:spcPts val="600"/>
                        </a:spcAft>
                        <a:buFont typeface="Arial" panose="020B0604020202020204" pitchFamily="34" charset="0"/>
                        <a:buNone/>
                      </a:pPr>
                      <a:r>
                        <a:rPr kumimoji="1" lang="ja-JP" altLang="en-US" sz="1100" kern="1200" spc="10" dirty="0">
                          <a:solidFill>
                            <a:schemeClr val="dk1"/>
                          </a:solidFill>
                          <a:effectLst/>
                          <a:latin typeface="+mj-ea"/>
                          <a:ea typeface="+mn-ea"/>
                          <a:cs typeface="Times New Roman" panose="02020603050405020304" pitchFamily="18" charset="0"/>
                        </a:rPr>
                        <a:t>　　　　　</a:t>
                      </a:r>
                      <a:r>
                        <a:rPr kumimoji="1" lang="ja-JP" altLang="en-US" sz="1600" kern="1200" spc="10" dirty="0">
                          <a:solidFill>
                            <a:schemeClr val="dk1"/>
                          </a:solidFill>
                          <a:effectLst/>
                          <a:latin typeface="+mj-ea"/>
                          <a:ea typeface="+mn-ea"/>
                          <a:cs typeface="Times New Roman" panose="02020603050405020304" pitchFamily="18" charset="0"/>
                        </a:rPr>
                        <a:t>＋</a:t>
                      </a:r>
                      <a:endParaRPr kumimoji="1" lang="en-US" altLang="ja-JP" sz="1600" kern="1200" spc="10" dirty="0">
                        <a:solidFill>
                          <a:schemeClr val="dk1"/>
                        </a:solidFill>
                        <a:effectLst/>
                        <a:latin typeface="+mj-ea"/>
                        <a:ea typeface="+mn-ea"/>
                        <a:cs typeface="Times New Roman" panose="02020603050405020304" pitchFamily="18" charset="0"/>
                      </a:endParaRPr>
                    </a:p>
                    <a:p>
                      <a:pPr marL="171450" indent="-171450" algn="l">
                        <a:lnSpc>
                          <a:spcPct val="100000"/>
                        </a:lnSpc>
                        <a:spcAft>
                          <a:spcPts val="600"/>
                        </a:spcAft>
                        <a:buFont typeface="Arial" panose="020B0604020202020204" pitchFamily="34" charset="0"/>
                        <a:buChar char="•"/>
                      </a:pPr>
                      <a:r>
                        <a:rPr kumimoji="1" lang="ja-JP" altLang="en-US" sz="1100" kern="1200" spc="10" dirty="0">
                          <a:solidFill>
                            <a:schemeClr val="dk1"/>
                          </a:solidFill>
                          <a:effectLst/>
                          <a:latin typeface="+mj-ea"/>
                          <a:ea typeface="+mn-ea"/>
                          <a:cs typeface="Times New Roman" panose="02020603050405020304" pitchFamily="18" charset="0"/>
                        </a:rPr>
                        <a:t>データ最小化（一定期間後、データ破棄）</a:t>
                      </a:r>
                      <a:endParaRPr kumimoji="1" lang="en-US" altLang="ja-JP" sz="1100" kern="1200" spc="10" dirty="0">
                        <a:solidFill>
                          <a:schemeClr val="dk1"/>
                        </a:solidFill>
                        <a:effectLst/>
                        <a:latin typeface="+mj-ea"/>
                        <a:ea typeface="+mj-ea"/>
                        <a:cs typeface="Times New Roman" panose="02020603050405020304" pitchFamily="18" charset="0"/>
                      </a:endParaRPr>
                    </a:p>
                    <a:p>
                      <a:pPr marL="171450" indent="-171450" algn="l">
                        <a:lnSpc>
                          <a:spcPct val="100000"/>
                        </a:lnSpc>
                        <a:spcAft>
                          <a:spcPts val="600"/>
                        </a:spcAft>
                        <a:buFont typeface="Arial" panose="020B0604020202020204" pitchFamily="34" charset="0"/>
                        <a:buChar char="•"/>
                      </a:pPr>
                      <a:r>
                        <a:rPr kumimoji="1" lang="ja-JP" altLang="en-US" sz="1100" kern="1200" spc="10" dirty="0">
                          <a:solidFill>
                            <a:schemeClr val="dk1"/>
                          </a:solidFill>
                          <a:effectLst/>
                          <a:latin typeface="+mj-ea"/>
                          <a:ea typeface="+mj-ea"/>
                          <a:cs typeface="Times New Roman" panose="02020603050405020304" pitchFamily="18" charset="0"/>
                        </a:rPr>
                        <a:t>仮名化</a:t>
                      </a:r>
                      <a:endParaRPr kumimoji="1" lang="en-US" altLang="ja-JP" sz="1100" kern="1200" spc="10" dirty="0">
                        <a:solidFill>
                          <a:schemeClr val="dk1"/>
                        </a:solidFill>
                        <a:effectLst/>
                        <a:latin typeface="+mj-ea"/>
                        <a:ea typeface="+mj-ea"/>
                        <a:cs typeface="Times New Roman" panose="02020603050405020304" pitchFamily="18" charset="0"/>
                      </a:endParaRPr>
                    </a:p>
                    <a:p>
                      <a:pPr marL="171450" indent="-171450" algn="l">
                        <a:lnSpc>
                          <a:spcPct val="100000"/>
                        </a:lnSpc>
                        <a:spcAft>
                          <a:spcPts val="600"/>
                        </a:spcAft>
                        <a:buFont typeface="Arial" panose="020B0604020202020204" pitchFamily="34" charset="0"/>
                        <a:buChar char="•"/>
                      </a:pPr>
                      <a:r>
                        <a:rPr lang="ja-JP" altLang="en-US" sz="1100" spc="10" dirty="0">
                          <a:effectLst/>
                          <a:latin typeface="+mj-ea"/>
                          <a:ea typeface="+mj-ea"/>
                        </a:rPr>
                        <a:t>ユーザーの身元確認</a:t>
                      </a:r>
                      <a:endParaRPr lang="en-US" altLang="ja-JP" sz="1100" spc="10" dirty="0">
                        <a:effectLst/>
                        <a:latin typeface="+mj-ea"/>
                        <a:ea typeface="+mj-ea"/>
                      </a:endParaRPr>
                    </a:p>
                    <a:p>
                      <a:pPr marL="171450" indent="-171450" algn="l">
                        <a:lnSpc>
                          <a:spcPct val="100000"/>
                        </a:lnSpc>
                        <a:spcAft>
                          <a:spcPts val="600"/>
                        </a:spcAft>
                        <a:buFont typeface="Arial" panose="020B0604020202020204" pitchFamily="34" charset="0"/>
                        <a:buChar char="•"/>
                      </a:pPr>
                      <a:r>
                        <a:rPr lang="ja-JP" altLang="en-US" sz="1100" spc="10" dirty="0">
                          <a:effectLst/>
                          <a:latin typeface="+mj-ea"/>
                          <a:ea typeface="+mj-ea"/>
                        </a:rPr>
                        <a:t>データ提供者による審査、承認</a:t>
                      </a:r>
                      <a:endParaRPr lang="ja-JP" altLang="ja-JP" sz="1100" spc="10" dirty="0">
                        <a:effectLst/>
                        <a:latin typeface="+mj-ea"/>
                        <a:ea typeface="+mj-ea"/>
                      </a:endParaRPr>
                    </a:p>
                  </a:txBody>
                  <a:tcPr marL="41436" marR="41436" marT="29005" marB="29005"/>
                </a:tc>
                <a:extLst>
                  <a:ext uri="{0D108BD9-81ED-4DB2-BD59-A6C34878D82A}">
                    <a16:rowId xmlns:a16="http://schemas.microsoft.com/office/drawing/2014/main" val="23940101"/>
                  </a:ext>
                </a:extLst>
              </a:tr>
              <a:tr h="1281236">
                <a:tc>
                  <a:txBody>
                    <a:bodyPr/>
                    <a:lstStyle/>
                    <a:p>
                      <a:pPr algn="l">
                        <a:lnSpc>
                          <a:spcPct val="115000"/>
                        </a:lnSpc>
                        <a:spcAft>
                          <a:spcPts val="600"/>
                        </a:spcAft>
                      </a:pPr>
                      <a:r>
                        <a:rPr lang="en-GB" sz="1600" spc="10" dirty="0">
                          <a:solidFill>
                            <a:schemeClr val="tx1"/>
                          </a:solidFill>
                          <a:effectLst/>
                          <a:latin typeface="+mj-lt"/>
                        </a:rPr>
                        <a:t>III - High</a:t>
                      </a:r>
                      <a:endParaRPr lang="ja-JP" sz="1600" spc="10" dirty="0">
                        <a:solidFill>
                          <a:schemeClr val="tx1"/>
                        </a:solidFill>
                        <a:effectLst/>
                        <a:latin typeface="+mj-lt"/>
                        <a:ea typeface="ＭＳ 明朝" panose="02020609040205080304" pitchFamily="17" charset="-128"/>
                        <a:cs typeface="Times New Roman" panose="02020603050405020304" pitchFamily="18" charset="0"/>
                      </a:endParaRPr>
                    </a:p>
                  </a:txBody>
                  <a:tcPr marL="41436" marR="41436" marT="29005" marB="29005">
                    <a:solidFill>
                      <a:srgbClr val="FF3300"/>
                    </a:solidFill>
                  </a:tcPr>
                </a:tc>
                <a:tc>
                  <a:txBody>
                    <a:bodyPr/>
                    <a:lstStyle/>
                    <a:p>
                      <a:pPr algn="l">
                        <a:lnSpc>
                          <a:spcPts val="1600"/>
                        </a:lnSpc>
                        <a:spcBef>
                          <a:spcPts val="1200"/>
                        </a:spcBef>
                        <a:spcAft>
                          <a:spcPts val="1200"/>
                        </a:spcAft>
                      </a:pPr>
                      <a:r>
                        <a:rPr lang="ja-JP" altLang="en-US" sz="1600" u="none" spc="10" dirty="0">
                          <a:effectLst/>
                          <a:latin typeface="+mn-ea"/>
                          <a:ea typeface="+mn-ea"/>
                          <a:cs typeface="Times New Roman" panose="02020603050405020304" pitchFamily="18" charset="0"/>
                        </a:rPr>
                        <a:t>センシティブな個人情報（</a:t>
                      </a:r>
                      <a:r>
                        <a:rPr lang="en-US" altLang="ja-JP" sz="1600" u="none" spc="10" dirty="0">
                          <a:effectLst/>
                          <a:latin typeface="+mn-ea"/>
                          <a:ea typeface="+mn-ea"/>
                          <a:cs typeface="Times New Roman" panose="02020603050405020304" pitchFamily="18" charset="0"/>
                        </a:rPr>
                        <a:t>GDPR</a:t>
                      </a:r>
                      <a:r>
                        <a:rPr lang="ja-JP" altLang="en-US" sz="1600" u="none" spc="10" dirty="0">
                          <a:effectLst/>
                          <a:latin typeface="+mn-ea"/>
                          <a:ea typeface="+mn-ea"/>
                          <a:cs typeface="Times New Roman" panose="02020603050405020304" pitchFamily="18" charset="0"/>
                        </a:rPr>
                        <a:t>第</a:t>
                      </a:r>
                      <a:r>
                        <a:rPr lang="en-US" altLang="ja-JP" sz="1600" u="none" spc="10" dirty="0">
                          <a:effectLst/>
                          <a:latin typeface="+mn-ea"/>
                          <a:ea typeface="+mn-ea"/>
                          <a:cs typeface="Times New Roman" panose="02020603050405020304" pitchFamily="18" charset="0"/>
                        </a:rPr>
                        <a:t>9</a:t>
                      </a:r>
                      <a:r>
                        <a:rPr lang="ja-JP" altLang="en-US" sz="1600" u="none" spc="10" dirty="0">
                          <a:effectLst/>
                          <a:latin typeface="+mn-ea"/>
                          <a:ea typeface="+mn-ea"/>
                          <a:cs typeface="Times New Roman" panose="02020603050405020304" pitchFamily="18" charset="0"/>
                        </a:rPr>
                        <a:t>条）を含むデータ</a:t>
                      </a:r>
                      <a:endParaRPr lang="ja-JP" sz="1600" u="none" spc="10" dirty="0">
                        <a:effectLst/>
                        <a:latin typeface="+mn-ea"/>
                        <a:ea typeface="+mn-ea"/>
                        <a:cs typeface="Times New Roman" panose="02020603050405020304" pitchFamily="18" charset="0"/>
                      </a:endParaRPr>
                    </a:p>
                  </a:txBody>
                  <a:tcPr marL="41436" marR="41436" marT="29005" marB="29005" anchor="ctr"/>
                </a:tc>
                <a:tc>
                  <a:txBody>
                    <a:bodyPr/>
                    <a:lstStyle/>
                    <a:p>
                      <a:pPr marL="0" indent="0" algn="l">
                        <a:lnSpc>
                          <a:spcPct val="100000"/>
                        </a:lnSpc>
                        <a:spcAft>
                          <a:spcPts val="600"/>
                        </a:spcAft>
                        <a:buFont typeface="Arial" panose="020B0604020202020204" pitchFamily="34" charset="0"/>
                        <a:buNone/>
                      </a:pPr>
                      <a:r>
                        <a:rPr kumimoji="1" lang="ja-JP" altLang="en-US" sz="1100" kern="1200" spc="10" dirty="0">
                          <a:solidFill>
                            <a:schemeClr val="dk1"/>
                          </a:solidFill>
                          <a:effectLst/>
                          <a:latin typeface="+mj-ea"/>
                          <a:ea typeface="+mn-ea"/>
                          <a:cs typeface="+mn-cs"/>
                        </a:rPr>
                        <a:t>　　　　　</a:t>
                      </a:r>
                      <a:r>
                        <a:rPr kumimoji="1" lang="ja-JP" altLang="en-US" sz="1800" kern="1200" spc="10" dirty="0">
                          <a:solidFill>
                            <a:schemeClr val="dk1"/>
                          </a:solidFill>
                          <a:effectLst/>
                          <a:latin typeface="+mj-ea"/>
                          <a:ea typeface="+mn-ea"/>
                          <a:cs typeface="+mn-cs"/>
                        </a:rPr>
                        <a:t>＋</a:t>
                      </a:r>
                      <a:endParaRPr kumimoji="1" lang="en-US" altLang="ja-JP" sz="1800" kern="1200" spc="10" dirty="0">
                        <a:solidFill>
                          <a:schemeClr val="dk1"/>
                        </a:solidFill>
                        <a:effectLst/>
                        <a:latin typeface="+mj-ea"/>
                        <a:ea typeface="+mn-ea"/>
                        <a:cs typeface="+mn-cs"/>
                      </a:endParaRPr>
                    </a:p>
                    <a:p>
                      <a:pPr marL="171450" indent="-171450" algn="l">
                        <a:lnSpc>
                          <a:spcPct val="100000"/>
                        </a:lnSpc>
                        <a:spcAft>
                          <a:spcPts val="600"/>
                        </a:spcAft>
                        <a:buFont typeface="Arial" panose="020B0604020202020204" pitchFamily="34" charset="0"/>
                        <a:buChar char="•"/>
                      </a:pPr>
                      <a:r>
                        <a:rPr kumimoji="1" lang="ja-JP" altLang="en-US" sz="1100" kern="1200" spc="10" dirty="0">
                          <a:solidFill>
                            <a:schemeClr val="dk1"/>
                          </a:solidFill>
                          <a:effectLst/>
                          <a:latin typeface="+mj-ea"/>
                          <a:ea typeface="+mn-ea"/>
                          <a:cs typeface="+mn-cs"/>
                        </a:rPr>
                        <a:t>データ利用場所の制限</a:t>
                      </a:r>
                      <a:endParaRPr kumimoji="1" lang="en-US" altLang="ja-JP" sz="1100" kern="1200" spc="10" dirty="0">
                        <a:solidFill>
                          <a:schemeClr val="dk1"/>
                        </a:solidFill>
                        <a:effectLst/>
                        <a:latin typeface="+mj-ea"/>
                        <a:ea typeface="+mn-ea"/>
                        <a:cs typeface="+mn-cs"/>
                      </a:endParaRPr>
                    </a:p>
                    <a:p>
                      <a:pPr marL="514350" lvl="1" indent="-171450" algn="l">
                        <a:lnSpc>
                          <a:spcPct val="100000"/>
                        </a:lnSpc>
                        <a:spcAft>
                          <a:spcPts val="600"/>
                        </a:spcAft>
                        <a:buFont typeface="Arial" panose="020B0604020202020204" pitchFamily="34" charset="0"/>
                        <a:buChar char="•"/>
                      </a:pPr>
                      <a:r>
                        <a:rPr lang="ja-JP" altLang="en-US" sz="1100" spc="10" dirty="0">
                          <a:effectLst/>
                          <a:latin typeface="+mj-ea"/>
                          <a:ea typeface="+mj-ea"/>
                        </a:rPr>
                        <a:t>提供時の他要素認証、暗号化、指定箇所以外への持ち出し禁止</a:t>
                      </a:r>
                      <a:endParaRPr lang="en-US" altLang="ja-JP" sz="1100" spc="10" dirty="0">
                        <a:effectLst/>
                        <a:latin typeface="+mj-ea"/>
                        <a:ea typeface="+mj-ea"/>
                      </a:endParaRPr>
                    </a:p>
                    <a:p>
                      <a:pPr marL="514350" lvl="1" indent="-171450" algn="l">
                        <a:lnSpc>
                          <a:spcPct val="100000"/>
                        </a:lnSpc>
                        <a:spcAft>
                          <a:spcPts val="600"/>
                        </a:spcAft>
                        <a:buFont typeface="Arial" panose="020B0604020202020204" pitchFamily="34" charset="0"/>
                        <a:buChar char="•"/>
                      </a:pPr>
                      <a:r>
                        <a:rPr lang="ja-JP" altLang="en-US" sz="1100" spc="10" dirty="0">
                          <a:effectLst/>
                          <a:latin typeface="+mj-ea"/>
                          <a:ea typeface="+mj-ea"/>
                        </a:rPr>
                        <a:t>保護された環境内でのアクセス（オンサイト、ビジティング環境）</a:t>
                      </a:r>
                      <a:endParaRPr lang="ja-JP" sz="1100" spc="10" dirty="0">
                        <a:effectLst/>
                        <a:latin typeface="+mj-ea"/>
                        <a:ea typeface="+mj-ea"/>
                      </a:endParaRPr>
                    </a:p>
                  </a:txBody>
                  <a:tcPr marL="41436" marR="41436" marT="29005" marB="29005"/>
                </a:tc>
                <a:extLst>
                  <a:ext uri="{0D108BD9-81ED-4DB2-BD59-A6C34878D82A}">
                    <a16:rowId xmlns:a16="http://schemas.microsoft.com/office/drawing/2014/main" val="1736235990"/>
                  </a:ext>
                </a:extLst>
              </a:tr>
            </a:tbl>
          </a:graphicData>
        </a:graphic>
      </p:graphicFrame>
    </p:spTree>
    <p:extLst>
      <p:ext uri="{BB962C8B-B14F-4D97-AF65-F5344CB8AC3E}">
        <p14:creationId xmlns:p14="http://schemas.microsoft.com/office/powerpoint/2010/main" val="1249960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8895221-CEC2-D82F-3F41-950B1B219774}"/>
              </a:ext>
            </a:extLst>
          </p:cNvPr>
          <p:cNvSpPr>
            <a:spLocks noGrp="1"/>
          </p:cNvSpPr>
          <p:nvPr>
            <p:ph sz="half" idx="10"/>
          </p:nvPr>
        </p:nvSpPr>
        <p:spPr/>
        <p:txBody>
          <a:bodyPr>
            <a:normAutofit/>
          </a:bodyPr>
          <a:lstStyle/>
          <a:p>
            <a:r>
              <a:rPr kumimoji="1" lang="ja-JP" altLang="en-US" sz="2400" dirty="0"/>
              <a:t>データの永続性担保、発見性向上の観点からリポジトリでの公開を推奨</a:t>
            </a:r>
            <a:endParaRPr kumimoji="1" lang="en-US" altLang="ja-JP" sz="1600" dirty="0"/>
          </a:p>
        </p:txBody>
      </p:sp>
      <p:sp>
        <p:nvSpPr>
          <p:cNvPr id="3" name="スライド番号プレースホルダー 2">
            <a:extLst>
              <a:ext uri="{FF2B5EF4-FFF2-40B4-BE49-F238E27FC236}">
                <a16:creationId xmlns:a16="http://schemas.microsoft.com/office/drawing/2014/main" id="{AD5672B7-ED63-1FC9-21C7-F3CE2B4B6C0A}"/>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51</a:t>
            </a:fld>
            <a:endParaRPr lang="en-US" altLang="ja-JP" dirty="0">
              <a:solidFill>
                <a:prstClr val="black"/>
              </a:solidFill>
            </a:endParaRPr>
          </a:p>
        </p:txBody>
      </p:sp>
      <p:sp>
        <p:nvSpPr>
          <p:cNvPr id="4" name="タイトル 3">
            <a:extLst>
              <a:ext uri="{FF2B5EF4-FFF2-40B4-BE49-F238E27FC236}">
                <a16:creationId xmlns:a16="http://schemas.microsoft.com/office/drawing/2014/main" id="{7951AB12-9ACD-B962-F4BD-00369FA6575D}"/>
              </a:ext>
            </a:extLst>
          </p:cNvPr>
          <p:cNvSpPr>
            <a:spLocks noGrp="1"/>
          </p:cNvSpPr>
          <p:nvPr>
            <p:ph type="title"/>
          </p:nvPr>
        </p:nvSpPr>
        <p:spPr/>
        <p:txBody>
          <a:bodyPr>
            <a:normAutofit/>
          </a:bodyPr>
          <a:lstStyle/>
          <a:p>
            <a:r>
              <a:rPr kumimoji="1" lang="ja-JP" altLang="en-US" dirty="0"/>
              <a:t>公開先の選択</a:t>
            </a:r>
          </a:p>
        </p:txBody>
      </p:sp>
      <p:graphicFrame>
        <p:nvGraphicFramePr>
          <p:cNvPr id="5" name="表 4">
            <a:extLst>
              <a:ext uri="{FF2B5EF4-FFF2-40B4-BE49-F238E27FC236}">
                <a16:creationId xmlns:a16="http://schemas.microsoft.com/office/drawing/2014/main" id="{07BB0581-E348-1399-6DF0-F77A284D6E62}"/>
              </a:ext>
            </a:extLst>
          </p:cNvPr>
          <p:cNvGraphicFramePr>
            <a:graphicFrameLocks noGrp="1"/>
          </p:cNvGraphicFramePr>
          <p:nvPr>
            <p:extLst>
              <p:ext uri="{D42A27DB-BD31-4B8C-83A1-F6EECF244321}">
                <p14:modId xmlns:p14="http://schemas.microsoft.com/office/powerpoint/2010/main" val="759305996"/>
              </p:ext>
            </p:extLst>
          </p:nvPr>
        </p:nvGraphicFramePr>
        <p:xfrm>
          <a:off x="502698" y="2304024"/>
          <a:ext cx="8249416" cy="4348480"/>
        </p:xfrm>
        <a:graphic>
          <a:graphicData uri="http://schemas.openxmlformats.org/drawingml/2006/table">
            <a:tbl>
              <a:tblPr firstRow="1" bandRow="1">
                <a:tableStyleId>{5C22544A-7EE6-4342-B048-85BDC9FD1C3A}</a:tableStyleId>
              </a:tblPr>
              <a:tblGrid>
                <a:gridCol w="1696141">
                  <a:extLst>
                    <a:ext uri="{9D8B030D-6E8A-4147-A177-3AD203B41FA5}">
                      <a16:colId xmlns:a16="http://schemas.microsoft.com/office/drawing/2014/main" val="1143114121"/>
                    </a:ext>
                  </a:extLst>
                </a:gridCol>
                <a:gridCol w="2434121">
                  <a:extLst>
                    <a:ext uri="{9D8B030D-6E8A-4147-A177-3AD203B41FA5}">
                      <a16:colId xmlns:a16="http://schemas.microsoft.com/office/drawing/2014/main" val="3264871495"/>
                    </a:ext>
                  </a:extLst>
                </a:gridCol>
                <a:gridCol w="2603863">
                  <a:extLst>
                    <a:ext uri="{9D8B030D-6E8A-4147-A177-3AD203B41FA5}">
                      <a16:colId xmlns:a16="http://schemas.microsoft.com/office/drawing/2014/main" val="1151832433"/>
                    </a:ext>
                  </a:extLst>
                </a:gridCol>
                <a:gridCol w="1515291">
                  <a:extLst>
                    <a:ext uri="{9D8B030D-6E8A-4147-A177-3AD203B41FA5}">
                      <a16:colId xmlns:a16="http://schemas.microsoft.com/office/drawing/2014/main" val="729981415"/>
                    </a:ext>
                  </a:extLst>
                </a:gridCol>
              </a:tblGrid>
              <a:tr h="370840">
                <a:tc>
                  <a:txBody>
                    <a:bodyPr/>
                    <a:lstStyle/>
                    <a:p>
                      <a:r>
                        <a:rPr kumimoji="1" lang="ja-JP" altLang="en-US" dirty="0"/>
                        <a:t>リポジトリの種類</a:t>
                      </a:r>
                    </a:p>
                  </a:txBody>
                  <a:tcPr/>
                </a:tc>
                <a:tc>
                  <a:txBody>
                    <a:bodyPr/>
                    <a:lstStyle/>
                    <a:p>
                      <a:r>
                        <a:rPr kumimoji="1" lang="ja-JP" altLang="en-US" dirty="0"/>
                        <a:t>メリット</a:t>
                      </a:r>
                    </a:p>
                  </a:txBody>
                  <a:tcPr/>
                </a:tc>
                <a:tc>
                  <a:txBody>
                    <a:bodyPr/>
                    <a:lstStyle/>
                    <a:p>
                      <a:r>
                        <a:rPr kumimoji="1" lang="ja-JP" altLang="en-US" dirty="0"/>
                        <a:t>デメリット</a:t>
                      </a:r>
                    </a:p>
                  </a:txBody>
                  <a:tcPr/>
                </a:tc>
                <a:tc>
                  <a:txBody>
                    <a:bodyPr/>
                    <a:lstStyle/>
                    <a:p>
                      <a:r>
                        <a:rPr kumimoji="1" lang="ja-JP" altLang="en-US" dirty="0"/>
                        <a:t>例</a:t>
                      </a:r>
                    </a:p>
                  </a:txBody>
                  <a:tcPr/>
                </a:tc>
                <a:extLst>
                  <a:ext uri="{0D108BD9-81ED-4DB2-BD59-A6C34878D82A}">
                    <a16:rowId xmlns:a16="http://schemas.microsoft.com/office/drawing/2014/main" val="3596075309"/>
                  </a:ext>
                </a:extLst>
              </a:tr>
              <a:tr h="370840">
                <a:tc>
                  <a:txBody>
                    <a:bodyPr/>
                    <a:lstStyle/>
                    <a:p>
                      <a:r>
                        <a:rPr kumimoji="1" lang="ja-JP" altLang="en-US" sz="1600" b="1" dirty="0"/>
                        <a:t>分野リポジトリ</a:t>
                      </a:r>
                    </a:p>
                  </a:txBody>
                  <a:tcPr/>
                </a:tc>
                <a:tc>
                  <a:txBody>
                    <a:bodyPr/>
                    <a:lstStyle/>
                    <a:p>
                      <a:r>
                        <a:rPr kumimoji="1" lang="ja-JP" altLang="en-US" dirty="0"/>
                        <a:t>分野専門のキュレーション</a:t>
                      </a:r>
                      <a:endParaRPr kumimoji="1" lang="en-US" altLang="ja-JP" dirty="0"/>
                    </a:p>
                    <a:p>
                      <a:r>
                        <a:rPr kumimoji="1" lang="ja-JP" altLang="en-US" dirty="0"/>
                        <a:t>・匿名化処理</a:t>
                      </a:r>
                      <a:endParaRPr kumimoji="1" lang="en-US" altLang="ja-JP" dirty="0"/>
                    </a:p>
                    <a:p>
                      <a:r>
                        <a:rPr kumimoji="1" lang="ja-JP" altLang="en-US" dirty="0"/>
                        <a:t>・メタデータ付与</a:t>
                      </a:r>
                      <a:endParaRPr kumimoji="1" lang="en-US" altLang="ja-JP" dirty="0"/>
                    </a:p>
                    <a:p>
                      <a:r>
                        <a:rPr kumimoji="1" lang="en-US" altLang="ja-JP" dirty="0"/>
                        <a:t>    (</a:t>
                      </a:r>
                      <a:r>
                        <a:rPr kumimoji="1" lang="en-US" altLang="ja-JP" dirty="0" err="1"/>
                        <a:t>JDCat,DDI</a:t>
                      </a:r>
                      <a:r>
                        <a:rPr kumimoji="1" lang="en-US" altLang="ja-JP" dirty="0"/>
                        <a:t>)</a:t>
                      </a:r>
                    </a:p>
                    <a:p>
                      <a:r>
                        <a:rPr kumimoji="1" lang="ja-JP" altLang="en-US" dirty="0"/>
                        <a:t>分野の慣習に対応</a:t>
                      </a:r>
                      <a:endParaRPr kumimoji="1" lang="en-US" altLang="ja-JP" dirty="0"/>
                    </a:p>
                    <a:p>
                      <a:r>
                        <a:rPr kumimoji="1" lang="ja-JP" altLang="en-US" dirty="0"/>
                        <a:t>・アクセス制限</a:t>
                      </a:r>
                      <a:endParaRPr kumimoji="1" lang="en-US" altLang="ja-JP" dirty="0"/>
                    </a:p>
                  </a:txBody>
                  <a:tcPr/>
                </a:tc>
                <a:tc>
                  <a:txBody>
                    <a:bodyPr/>
                    <a:lstStyle/>
                    <a:p>
                      <a:r>
                        <a:rPr kumimoji="1" lang="ja-JP" altLang="en-US" dirty="0"/>
                        <a:t>公開データの種類が限定される</a:t>
                      </a:r>
                      <a:endParaRPr kumimoji="1" lang="en-US" altLang="ja-JP" dirty="0"/>
                    </a:p>
                    <a:p>
                      <a:r>
                        <a:rPr kumimoji="1" lang="ja-JP" altLang="en-US" dirty="0"/>
                        <a:t>・ローデータ</a:t>
                      </a:r>
                      <a:endParaRPr kumimoji="1" lang="en-US" altLang="ja-JP" dirty="0"/>
                    </a:p>
                    <a:p>
                      <a:r>
                        <a:rPr kumimoji="1" lang="ja-JP" altLang="en-US" dirty="0"/>
                        <a:t>公開までに時間がかかる</a:t>
                      </a:r>
                      <a:endParaRPr kumimoji="1" lang="en-US" altLang="ja-JP" dirty="0"/>
                    </a:p>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dirty="0"/>
                        <a:t>利用料金が必要になる可能性</a:t>
                      </a:r>
                    </a:p>
                    <a:p>
                      <a:endParaRPr kumimoji="1" lang="en-US" altLang="ja-JP" dirty="0"/>
                    </a:p>
                  </a:txBody>
                  <a:tcPr/>
                </a:tc>
                <a:tc>
                  <a:txBody>
                    <a:bodyPr/>
                    <a:lstStyle/>
                    <a:p>
                      <a:r>
                        <a:rPr kumimoji="1" lang="en-US" altLang="ja-JP" dirty="0"/>
                        <a:t>SSJDA</a:t>
                      </a:r>
                    </a:p>
                    <a:p>
                      <a:r>
                        <a:rPr kumimoji="1" lang="en-US" altLang="ja-JP" dirty="0"/>
                        <a:t>JGSSDDS</a:t>
                      </a:r>
                    </a:p>
                    <a:p>
                      <a:r>
                        <a:rPr kumimoji="1" lang="en-US" altLang="ja-JP" dirty="0"/>
                        <a:t>RUDA</a:t>
                      </a:r>
                    </a:p>
                    <a:p>
                      <a:r>
                        <a:rPr kumimoji="1" lang="ja-JP" altLang="en-US" dirty="0"/>
                        <a:t>慶応パネル</a:t>
                      </a:r>
                      <a:endParaRPr kumimoji="1" lang="en-US" altLang="ja-JP" dirty="0"/>
                    </a:p>
                    <a:p>
                      <a:r>
                        <a:rPr kumimoji="1" lang="en-US" altLang="ja-JP" dirty="0"/>
                        <a:t>ICPSR</a:t>
                      </a:r>
                    </a:p>
                    <a:p>
                      <a:r>
                        <a:rPr kumimoji="1" lang="en-US" altLang="ja-JP" dirty="0"/>
                        <a:t>GESIS</a:t>
                      </a:r>
                      <a:endParaRPr kumimoji="1" lang="ja-JP" altLang="en-US" dirty="0"/>
                    </a:p>
                  </a:txBody>
                  <a:tcPr/>
                </a:tc>
                <a:extLst>
                  <a:ext uri="{0D108BD9-81ED-4DB2-BD59-A6C34878D82A}">
                    <a16:rowId xmlns:a16="http://schemas.microsoft.com/office/drawing/2014/main" val="4186165268"/>
                  </a:ext>
                </a:extLst>
              </a:tr>
              <a:tr h="370840">
                <a:tc>
                  <a:txBody>
                    <a:bodyPr/>
                    <a:lstStyle/>
                    <a:p>
                      <a:r>
                        <a:rPr kumimoji="1" lang="ja-JP" altLang="en-US" sz="1600" b="1" dirty="0"/>
                        <a:t>機関リポジトリ</a:t>
                      </a:r>
                    </a:p>
                  </a:txBody>
                  <a:tcPr/>
                </a:tc>
                <a:tc>
                  <a:txBody>
                    <a:bodyPr/>
                    <a:lstStyle/>
                    <a:p>
                      <a:r>
                        <a:rPr kumimoji="1" lang="ja-JP" altLang="en-US" dirty="0"/>
                        <a:t>多様な種類のデータへの対応</a:t>
                      </a:r>
                      <a:endParaRPr kumimoji="1" lang="en-US" altLang="ja-JP" dirty="0"/>
                    </a:p>
                    <a:p>
                      <a:r>
                        <a:rPr kumimoji="1" lang="ja-JP" altLang="en-US" dirty="0"/>
                        <a:t>機関によるキュレーション</a:t>
                      </a:r>
                      <a:endParaRPr kumimoji="1" lang="en-US" altLang="ja-JP" dirty="0"/>
                    </a:p>
                    <a:p>
                      <a:r>
                        <a:rPr kumimoji="1" lang="ja-JP" altLang="en-US" dirty="0"/>
                        <a:t>即時</a:t>
                      </a:r>
                      <a:r>
                        <a:rPr kumimoji="1" lang="en-US" altLang="ja-JP" dirty="0"/>
                        <a:t>OA</a:t>
                      </a:r>
                      <a:r>
                        <a:rPr kumimoji="1" lang="ja-JP" altLang="en-US" dirty="0"/>
                        <a:t>への対応</a:t>
                      </a:r>
                      <a:endParaRPr kumimoji="1" lang="en-US" altLang="ja-JP" dirty="0"/>
                    </a:p>
                    <a:p>
                      <a:r>
                        <a:rPr kumimoji="1" lang="ja-JP" altLang="en-US" dirty="0"/>
                        <a:t>（メタデータのみでの公開）</a:t>
                      </a:r>
                      <a:endParaRPr kumimoji="1" lang="en-US" altLang="ja-JP" dirty="0"/>
                    </a:p>
                  </a:txBody>
                  <a:tcPr/>
                </a:tc>
                <a:tc>
                  <a:txBody>
                    <a:bodyPr/>
                    <a:lstStyle/>
                    <a:p>
                      <a:r>
                        <a:rPr kumimoji="1" lang="ja-JP" altLang="en-US" dirty="0"/>
                        <a:t>汎用的なメタデータ</a:t>
                      </a:r>
                      <a:endParaRPr kumimoji="1" lang="en-US" altLang="ja-JP" dirty="0"/>
                    </a:p>
                    <a:p>
                      <a:r>
                        <a:rPr kumimoji="1" lang="ja-JP" altLang="en-US" dirty="0"/>
                        <a:t>機関のデータポリシーに依存</a:t>
                      </a:r>
                      <a:endParaRPr kumimoji="1" lang="en-US" altLang="ja-JP" dirty="0"/>
                    </a:p>
                    <a:p>
                      <a:r>
                        <a:rPr kumimoji="1" lang="ja-JP" altLang="en-US" dirty="0"/>
                        <a:t>・データのキュレーション</a:t>
                      </a:r>
                      <a:endParaRPr kumimoji="1" lang="en-US" altLang="ja-JP" dirty="0"/>
                    </a:p>
                    <a:p>
                      <a:r>
                        <a:rPr kumimoji="1" lang="ja-JP" altLang="en-US" dirty="0"/>
                        <a:t>・匿名加工情報の公開方法</a:t>
                      </a:r>
                      <a:endParaRPr kumimoji="1" lang="en-US" altLang="ja-JP" dirty="0"/>
                    </a:p>
                    <a:p>
                      <a:endParaRPr kumimoji="1" lang="ja-JP" altLang="en-US" dirty="0"/>
                    </a:p>
                  </a:txBody>
                  <a:tcPr/>
                </a:tc>
                <a:tc>
                  <a:txBody>
                    <a:bodyPr/>
                    <a:lstStyle/>
                    <a:p>
                      <a:r>
                        <a:rPr kumimoji="1" lang="ja-JP" altLang="en-US" dirty="0"/>
                        <a:t>各大学の機関リポジトリ</a:t>
                      </a:r>
                      <a:endParaRPr kumimoji="1" lang="en-US" altLang="ja-JP" dirty="0"/>
                    </a:p>
                    <a:p>
                      <a:r>
                        <a:rPr kumimoji="1" lang="en-US" altLang="ja-JP" dirty="0"/>
                        <a:t>JSTAGE Data</a:t>
                      </a:r>
                      <a:endParaRPr kumimoji="1" lang="ja-JP" altLang="en-US" dirty="0"/>
                    </a:p>
                  </a:txBody>
                  <a:tcPr/>
                </a:tc>
                <a:extLst>
                  <a:ext uri="{0D108BD9-81ED-4DB2-BD59-A6C34878D82A}">
                    <a16:rowId xmlns:a16="http://schemas.microsoft.com/office/drawing/2014/main" val="4119572559"/>
                  </a:ext>
                </a:extLst>
              </a:tr>
              <a:tr h="370840">
                <a:tc>
                  <a:txBody>
                    <a:bodyPr/>
                    <a:lstStyle/>
                    <a:p>
                      <a:r>
                        <a:rPr kumimoji="1" lang="ja-JP" altLang="en-US" sz="1600" b="1" dirty="0"/>
                        <a:t>汎用リポジトリ</a:t>
                      </a:r>
                    </a:p>
                  </a:txBody>
                  <a:tcPr/>
                </a:tc>
                <a:tc>
                  <a:txBody>
                    <a:bodyPr/>
                    <a:lstStyle/>
                    <a:p>
                      <a:r>
                        <a:rPr kumimoji="1" lang="ja-JP" altLang="en-US" dirty="0"/>
                        <a:t>即時公開が可能</a:t>
                      </a:r>
                      <a:endParaRPr kumimoji="1" lang="en-US" altLang="ja-JP" dirty="0"/>
                    </a:p>
                    <a:p>
                      <a:r>
                        <a:rPr kumimoji="1" lang="ja-JP" altLang="en-US" dirty="0"/>
                        <a:t>アクセス制限に対応しているリポジトリもある</a:t>
                      </a:r>
                      <a:endParaRPr kumimoji="1" lang="en-US" altLang="ja-JP" dirty="0"/>
                    </a:p>
                    <a:p>
                      <a:r>
                        <a:rPr kumimoji="1" lang="ja-JP" altLang="en-US" dirty="0"/>
                        <a:t>メタデータは</a:t>
                      </a:r>
                      <a:endParaRPr kumimoji="1" lang="en-US" altLang="ja-JP" dirty="0"/>
                    </a:p>
                    <a:p>
                      <a:r>
                        <a:rPr kumimoji="1" lang="ja-JP" altLang="en-US" dirty="0"/>
                        <a:t>　</a:t>
                      </a:r>
                      <a:r>
                        <a:rPr kumimoji="1" lang="en-US" altLang="ja-JP" dirty="0"/>
                        <a:t>Data Cite</a:t>
                      </a:r>
                      <a:r>
                        <a:rPr kumimoji="1" lang="ja-JP" altLang="en-US" dirty="0"/>
                        <a:t>に準拠</a:t>
                      </a:r>
                    </a:p>
                  </a:txBody>
                  <a:tcPr/>
                </a:tc>
                <a:tc>
                  <a:txBody>
                    <a:bodyPr/>
                    <a:lstStyle/>
                    <a:p>
                      <a:r>
                        <a:rPr kumimoji="1" lang="ja-JP" altLang="en-US" dirty="0"/>
                        <a:t>汎用的なメタデータ</a:t>
                      </a:r>
                      <a:endParaRPr kumimoji="1" lang="en-US" altLang="ja-JP" dirty="0"/>
                    </a:p>
                    <a:p>
                      <a:r>
                        <a:rPr kumimoji="1" lang="ja-JP" altLang="en-US" dirty="0"/>
                        <a:t>キュレーションは原則ない</a:t>
                      </a:r>
                      <a:endParaRPr kumimoji="1" lang="en-US" altLang="ja-JP" dirty="0"/>
                    </a:p>
                    <a:p>
                      <a:r>
                        <a:rPr kumimoji="1" lang="ja-JP" altLang="en-US" dirty="0"/>
                        <a:t>アクセス制限の承認は自分で行う必要がある</a:t>
                      </a:r>
                      <a:endParaRPr kumimoji="1" lang="en-US" altLang="ja-JP" dirty="0"/>
                    </a:p>
                    <a:p>
                      <a:r>
                        <a:rPr kumimoji="1" lang="ja-JP" altLang="en-US" dirty="0"/>
                        <a:t>利用料金が必要になる可能性</a:t>
                      </a:r>
                      <a:endParaRPr kumimoji="1" lang="en-US" altLang="ja-JP" dirty="0"/>
                    </a:p>
                    <a:p>
                      <a:r>
                        <a:rPr kumimoji="1" lang="en-US" altLang="ja-JP" dirty="0"/>
                        <a:t>DOI</a:t>
                      </a:r>
                      <a:r>
                        <a:rPr kumimoji="1" lang="ja-JP" altLang="en-US" dirty="0"/>
                        <a:t>の付与、ライセンス条件が固定されている</a:t>
                      </a:r>
                    </a:p>
                  </a:txBody>
                  <a:tcPr/>
                </a:tc>
                <a:tc>
                  <a:txBody>
                    <a:bodyPr/>
                    <a:lstStyle/>
                    <a:p>
                      <a:r>
                        <a:rPr kumimoji="1" lang="en-US" altLang="ja-JP" dirty="0"/>
                        <a:t>Figshare</a:t>
                      </a:r>
                    </a:p>
                    <a:p>
                      <a:r>
                        <a:rPr kumimoji="1" lang="en-US" altLang="ja-JP" dirty="0" err="1"/>
                        <a:t>Zenodo</a:t>
                      </a:r>
                      <a:endParaRPr kumimoji="1" lang="en-US" altLang="ja-JP" dirty="0"/>
                    </a:p>
                    <a:p>
                      <a:r>
                        <a:rPr kumimoji="1" lang="en-US" altLang="ja-JP" dirty="0"/>
                        <a:t>OSF</a:t>
                      </a:r>
                    </a:p>
                    <a:p>
                      <a:r>
                        <a:rPr kumimoji="1" lang="en-US" altLang="ja-JP" dirty="0"/>
                        <a:t>Mendeley Data</a:t>
                      </a:r>
                    </a:p>
                    <a:p>
                      <a:r>
                        <a:rPr kumimoji="1" lang="en-US" altLang="ja-JP" dirty="0"/>
                        <a:t>GitHub</a:t>
                      </a:r>
                      <a:endParaRPr kumimoji="1" lang="ja-JP" altLang="en-US" dirty="0"/>
                    </a:p>
                  </a:txBody>
                  <a:tcPr/>
                </a:tc>
                <a:extLst>
                  <a:ext uri="{0D108BD9-81ED-4DB2-BD59-A6C34878D82A}">
                    <a16:rowId xmlns:a16="http://schemas.microsoft.com/office/drawing/2014/main" val="3222416981"/>
                  </a:ext>
                </a:extLst>
              </a:tr>
            </a:tbl>
          </a:graphicData>
        </a:graphic>
      </p:graphicFrame>
    </p:spTree>
    <p:extLst>
      <p:ext uri="{BB962C8B-B14F-4D97-AF65-F5344CB8AC3E}">
        <p14:creationId xmlns:p14="http://schemas.microsoft.com/office/powerpoint/2010/main" val="708305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F7EC9-BFEE-A3B9-3B60-7ED6C00195EF}"/>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E448FDD-FDD1-0D75-0A53-93286B75237F}"/>
              </a:ext>
            </a:extLst>
          </p:cNvPr>
          <p:cNvSpPr>
            <a:spLocks noGrp="1"/>
          </p:cNvSpPr>
          <p:nvPr>
            <p:ph sz="half" idx="10"/>
          </p:nvPr>
        </p:nvSpPr>
        <p:spPr/>
        <p:txBody>
          <a:bodyPr>
            <a:normAutofit/>
          </a:bodyPr>
          <a:lstStyle/>
          <a:p>
            <a:r>
              <a:rPr kumimoji="1" lang="ja-JP" altLang="en-US" sz="2400" dirty="0"/>
              <a:t>エビデンスデータの場合</a:t>
            </a:r>
            <a:endParaRPr kumimoji="1" lang="en-US" altLang="ja-JP" sz="2400" dirty="0"/>
          </a:p>
          <a:p>
            <a:pPr lvl="1"/>
            <a:r>
              <a:rPr kumimoji="1" lang="ja-JP" altLang="en-US" sz="2000" dirty="0"/>
              <a:t>多くのジャーナルでは、分野リポジトリでの公開を推奨</a:t>
            </a:r>
            <a:endParaRPr kumimoji="1" lang="en-US" altLang="ja-JP" sz="2000" dirty="0"/>
          </a:p>
          <a:p>
            <a:pPr marL="360363" lvl="1" indent="0">
              <a:buNone/>
            </a:pPr>
            <a:r>
              <a:rPr lang="ja-JP" altLang="en-US" sz="2000" dirty="0"/>
              <a:t>　→必ずしも機関リポジトリでの公開を妨げるものではない</a:t>
            </a:r>
            <a:endParaRPr kumimoji="1" lang="en-US" altLang="ja-JP" sz="2000" dirty="0"/>
          </a:p>
          <a:p>
            <a:pPr lvl="1"/>
            <a:r>
              <a:rPr lang="en-US" altLang="ja-JP" sz="2000" dirty="0"/>
              <a:t>DOI</a:t>
            </a:r>
            <a:r>
              <a:rPr lang="ja-JP" altLang="en-US" sz="2000" dirty="0"/>
              <a:t>の付与を必須条件にあげるジャーナルもある</a:t>
            </a:r>
            <a:endParaRPr lang="en-US" altLang="ja-JP" sz="2000" dirty="0"/>
          </a:p>
          <a:p>
            <a:pPr lvl="1"/>
            <a:endParaRPr lang="en-US" altLang="ja-JP" sz="20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機関リポジトリの運用・機能上制約</a:t>
            </a:r>
            <a:endParaRPr lang="en-US" altLang="ja-JP" sz="2400" dirty="0"/>
          </a:p>
          <a:p>
            <a:pPr lvl="1"/>
            <a:r>
              <a:rPr kumimoji="1" lang="ja-JP" altLang="en-US" sz="2000" dirty="0"/>
              <a:t>機関のデータポリシー</a:t>
            </a:r>
            <a:endParaRPr kumimoji="1" lang="en-US" altLang="ja-JP" sz="2000" dirty="0"/>
          </a:p>
          <a:p>
            <a:pPr lvl="1"/>
            <a:r>
              <a:rPr kumimoji="1" lang="ja-JP" altLang="en-US" sz="2000" dirty="0"/>
              <a:t>データ容量の制約</a:t>
            </a:r>
            <a:endParaRPr kumimoji="1" lang="en-US" altLang="ja-JP" sz="2000" dirty="0"/>
          </a:p>
          <a:p>
            <a:pPr lvl="1"/>
            <a:r>
              <a:rPr kumimoji="1" lang="ja-JP" altLang="en-US" sz="2000" dirty="0"/>
              <a:t>査読者アクセス対応／制限付き公開対応</a:t>
            </a:r>
            <a:endParaRPr kumimoji="1" lang="en-US" altLang="ja-JP" sz="2000" dirty="0"/>
          </a:p>
          <a:p>
            <a:pPr lvl="1"/>
            <a:endParaRPr kumimoji="1" lang="en-US" altLang="ja-JP" sz="2000" dirty="0"/>
          </a:p>
          <a:p>
            <a:pPr lvl="1"/>
            <a:endParaRPr lang="en-US" altLang="ja-JP" dirty="0"/>
          </a:p>
          <a:p>
            <a:pPr lvl="1"/>
            <a:endParaRPr kumimoji="1" lang="en-US" altLang="ja-JP" dirty="0"/>
          </a:p>
          <a:p>
            <a:pPr lvl="1"/>
            <a:endParaRPr kumimoji="1" lang="en-US" altLang="ja-JP" dirty="0"/>
          </a:p>
        </p:txBody>
      </p:sp>
      <p:sp>
        <p:nvSpPr>
          <p:cNvPr id="3" name="スライド番号プレースホルダー 2">
            <a:extLst>
              <a:ext uri="{FF2B5EF4-FFF2-40B4-BE49-F238E27FC236}">
                <a16:creationId xmlns:a16="http://schemas.microsoft.com/office/drawing/2014/main" id="{141CA412-815C-0EBE-9845-DFBB375664C4}"/>
              </a:ext>
            </a:extLst>
          </p:cNvPr>
          <p:cNvSpPr>
            <a:spLocks noGrp="1"/>
          </p:cNvSpPr>
          <p:nvPr>
            <p:ph type="sldNum" sz="quarter" idx="11"/>
          </p:nvPr>
        </p:nvSpPr>
        <p:spPr/>
        <p:txBody>
          <a:bodyPr/>
          <a:lstStyle/>
          <a:p>
            <a:fld id="{65B031CD-630A-419B-9D5E-2F6416F02156}" type="slidenum">
              <a:rPr lang="en-US" altLang="ja-JP" smtClean="0">
                <a:solidFill>
                  <a:prstClr val="black"/>
                </a:solidFill>
              </a:rPr>
              <a:pPr/>
              <a:t>52</a:t>
            </a:fld>
            <a:endParaRPr lang="en-US" altLang="ja-JP" dirty="0">
              <a:solidFill>
                <a:prstClr val="black"/>
              </a:solidFill>
            </a:endParaRPr>
          </a:p>
        </p:txBody>
      </p:sp>
      <p:sp>
        <p:nvSpPr>
          <p:cNvPr id="4" name="タイトル 3">
            <a:extLst>
              <a:ext uri="{FF2B5EF4-FFF2-40B4-BE49-F238E27FC236}">
                <a16:creationId xmlns:a16="http://schemas.microsoft.com/office/drawing/2014/main" id="{E542F93F-8811-470D-58C9-6F4E284EAFB6}"/>
              </a:ext>
            </a:extLst>
          </p:cNvPr>
          <p:cNvSpPr>
            <a:spLocks noGrp="1"/>
          </p:cNvSpPr>
          <p:nvPr>
            <p:ph type="title"/>
          </p:nvPr>
        </p:nvSpPr>
        <p:spPr/>
        <p:txBody>
          <a:bodyPr>
            <a:normAutofit/>
          </a:bodyPr>
          <a:lstStyle/>
          <a:p>
            <a:r>
              <a:rPr kumimoji="1" lang="ja-JP" altLang="en-US" dirty="0"/>
              <a:t>公開先の選択</a:t>
            </a:r>
          </a:p>
        </p:txBody>
      </p:sp>
      <p:pic>
        <p:nvPicPr>
          <p:cNvPr id="12" name="図 11">
            <a:extLst>
              <a:ext uri="{FF2B5EF4-FFF2-40B4-BE49-F238E27FC236}">
                <a16:creationId xmlns:a16="http://schemas.microsoft.com/office/drawing/2014/main" id="{52F4D9C6-347D-9DB0-9DC3-CF853CC2126E}"/>
              </a:ext>
            </a:extLst>
          </p:cNvPr>
          <p:cNvPicPr>
            <a:picLocks noChangeAspect="1"/>
          </p:cNvPicPr>
          <p:nvPr/>
        </p:nvPicPr>
        <p:blipFill>
          <a:blip r:embed="rId2"/>
          <a:stretch>
            <a:fillRect/>
          </a:stretch>
        </p:blipFill>
        <p:spPr>
          <a:xfrm>
            <a:off x="1663336" y="2688788"/>
            <a:ext cx="5817327" cy="1685702"/>
          </a:xfrm>
          <a:prstGeom prst="rect">
            <a:avLst/>
          </a:prstGeom>
        </p:spPr>
      </p:pic>
      <p:sp>
        <p:nvSpPr>
          <p:cNvPr id="13" name="テキスト ボックス 12">
            <a:extLst>
              <a:ext uri="{FF2B5EF4-FFF2-40B4-BE49-F238E27FC236}">
                <a16:creationId xmlns:a16="http://schemas.microsoft.com/office/drawing/2014/main" id="{1F4C029F-2412-6C4A-BBEB-391ED101E3AE}"/>
              </a:ext>
            </a:extLst>
          </p:cNvPr>
          <p:cNvSpPr txBox="1"/>
          <p:nvPr/>
        </p:nvSpPr>
        <p:spPr>
          <a:xfrm>
            <a:off x="4389115" y="4374490"/>
            <a:ext cx="4484885" cy="430887"/>
          </a:xfrm>
          <a:prstGeom prst="rect">
            <a:avLst/>
          </a:prstGeom>
          <a:noFill/>
        </p:spPr>
        <p:txBody>
          <a:bodyPr wrap="square">
            <a:spAutoFit/>
          </a:bodyPr>
          <a:lstStyle/>
          <a:p>
            <a:r>
              <a:rPr lang="en-US" altLang="ja-JP" sz="1050" dirty="0"/>
              <a:t>Ref: </a:t>
            </a:r>
            <a:r>
              <a:rPr lang="en-US" altLang="ja-JP" sz="1050" dirty="0" err="1"/>
              <a:t>Plos</a:t>
            </a:r>
            <a:r>
              <a:rPr lang="en-US" altLang="ja-JP" sz="1050" dirty="0"/>
              <a:t> ”Recommended Repositories”</a:t>
            </a:r>
          </a:p>
          <a:p>
            <a:r>
              <a:rPr lang="en-US" altLang="ja-JP" sz="1050" dirty="0"/>
              <a:t>https://journals.plos.org/plosone/s/recommended repositories</a:t>
            </a:r>
            <a:endParaRPr lang="ja-JP" altLang="en-US" sz="1050" dirty="0"/>
          </a:p>
        </p:txBody>
      </p:sp>
    </p:spTree>
    <p:extLst>
      <p:ext uri="{BB962C8B-B14F-4D97-AF65-F5344CB8AC3E}">
        <p14:creationId xmlns:p14="http://schemas.microsoft.com/office/powerpoint/2010/main" val="1305904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335BF0E-2C17-B979-CF8E-342A4A7F9A4D}"/>
              </a:ext>
            </a:extLst>
          </p:cNvPr>
          <p:cNvSpPr>
            <a:spLocks noGrp="1"/>
          </p:cNvSpPr>
          <p:nvPr>
            <p:ph sz="half" idx="10"/>
          </p:nvPr>
        </p:nvSpPr>
        <p:spPr/>
        <p:txBody>
          <a:bodyPr>
            <a:normAutofit/>
          </a:bodyPr>
          <a:lstStyle/>
          <a:p>
            <a:r>
              <a:rPr kumimoji="1" lang="ja-JP" altLang="en-US" sz="2400" dirty="0"/>
              <a:t>利用者が二次利用する際の条件を決める</a:t>
            </a:r>
            <a:endParaRPr kumimoji="1" lang="en-US" altLang="ja-JP" sz="2400" dirty="0"/>
          </a:p>
          <a:p>
            <a:pPr marL="0" indent="0">
              <a:buNone/>
            </a:pPr>
            <a:r>
              <a:rPr lang="ja-JP" altLang="en-US" sz="2000" dirty="0"/>
              <a:t>　→クリエイティブ・コモンズ・ライセンス（</a:t>
            </a:r>
            <a:r>
              <a:rPr lang="en-US" altLang="ja-JP" sz="2000" dirty="0"/>
              <a:t>CC</a:t>
            </a:r>
            <a:r>
              <a:rPr lang="ja-JP" altLang="en-US" sz="2000" dirty="0"/>
              <a:t>）との互換性をも</a:t>
            </a:r>
            <a:endParaRPr lang="en-US" altLang="ja-JP" sz="2000" dirty="0"/>
          </a:p>
          <a:p>
            <a:pPr marL="0" indent="0">
              <a:buNone/>
            </a:pPr>
            <a:r>
              <a:rPr lang="ja-JP" altLang="en-US" sz="2000" dirty="0"/>
              <a:t>　　たせることが一般的</a:t>
            </a:r>
            <a:endParaRPr kumimoji="1" lang="en-US" altLang="ja-JP" sz="2000" dirty="0"/>
          </a:p>
          <a:p>
            <a:pPr lvl="1"/>
            <a:r>
              <a:rPr lang="ja-JP" altLang="en-US" sz="2000" dirty="0"/>
              <a:t>表示</a:t>
            </a:r>
            <a:r>
              <a:rPr lang="en-US" altLang="ja-JP" sz="2000" dirty="0"/>
              <a:t>		</a:t>
            </a:r>
            <a:r>
              <a:rPr lang="ja-JP" altLang="en-US" sz="2000" dirty="0"/>
              <a:t>：作品のクレジットを表示すること</a:t>
            </a:r>
            <a:endParaRPr kumimoji="1" lang="en-US" altLang="ja-JP" sz="2000" dirty="0"/>
          </a:p>
          <a:p>
            <a:pPr lvl="1"/>
            <a:r>
              <a:rPr kumimoji="1" lang="ja-JP" altLang="en-US" sz="2000" dirty="0"/>
              <a:t>非営利</a:t>
            </a:r>
            <a:r>
              <a:rPr kumimoji="1" lang="en-US" altLang="ja-JP" sz="2000" dirty="0"/>
              <a:t>	</a:t>
            </a:r>
            <a:r>
              <a:rPr kumimoji="1" lang="ja-JP" altLang="en-US" sz="2000" dirty="0"/>
              <a:t>：営利目的での利用はしないこと</a:t>
            </a:r>
            <a:endParaRPr kumimoji="1" lang="en-US" altLang="ja-JP" sz="2000" dirty="0"/>
          </a:p>
          <a:p>
            <a:pPr lvl="1"/>
            <a:r>
              <a:rPr lang="ja-JP" altLang="en-US" sz="2000" dirty="0"/>
              <a:t>改変禁止</a:t>
            </a:r>
            <a:r>
              <a:rPr lang="en-US" altLang="ja-JP" sz="2000" dirty="0"/>
              <a:t>	</a:t>
            </a:r>
            <a:r>
              <a:rPr lang="ja-JP" altLang="en-US" sz="2000" dirty="0"/>
              <a:t>：元の作品を改変しないこと</a:t>
            </a:r>
            <a:endParaRPr kumimoji="1" lang="en-US" altLang="ja-JP" sz="2000" dirty="0"/>
          </a:p>
          <a:p>
            <a:pPr lvl="1"/>
            <a:r>
              <a:rPr lang="ja-JP" altLang="en-US" sz="2000" dirty="0"/>
              <a:t>継承</a:t>
            </a:r>
            <a:r>
              <a:rPr lang="en-US" altLang="ja-JP" sz="2000" dirty="0"/>
              <a:t>		</a:t>
            </a:r>
            <a:r>
              <a:rPr lang="ja-JP" altLang="en-US" sz="2000" dirty="0"/>
              <a:t>：元の作品と同じ条件で公開すること</a:t>
            </a:r>
            <a:endParaRPr lang="en-US" altLang="ja-JP" sz="2000" dirty="0"/>
          </a:p>
          <a:p>
            <a:pPr marL="0" indent="0">
              <a:buNone/>
            </a:pPr>
            <a:endParaRPr lang="en-US" altLang="ja-JP" sz="2400" dirty="0"/>
          </a:p>
          <a:p>
            <a:r>
              <a:rPr lang="en-US" altLang="ja-JP" sz="2400" dirty="0"/>
              <a:t>CC</a:t>
            </a:r>
            <a:r>
              <a:rPr lang="ja-JP" altLang="en-US" sz="2400" dirty="0"/>
              <a:t>による枠組みでは以下の条件はないので注意</a:t>
            </a:r>
            <a:endParaRPr lang="en-US" altLang="ja-JP" sz="2400" dirty="0"/>
          </a:p>
          <a:p>
            <a:pPr lvl="1"/>
            <a:r>
              <a:rPr lang="ja-JP" altLang="en-US" sz="2000" u="sng" dirty="0"/>
              <a:t>再配布の禁止</a:t>
            </a:r>
            <a:endParaRPr lang="en-US" altLang="ja-JP" sz="2000" u="sng" dirty="0"/>
          </a:p>
          <a:p>
            <a:pPr lvl="1"/>
            <a:r>
              <a:rPr lang="ja-JP" altLang="en-US" sz="2000" dirty="0"/>
              <a:t>利用資格の制限　</a:t>
            </a:r>
            <a:endParaRPr lang="en-US" altLang="ja-JP" sz="2000" dirty="0"/>
          </a:p>
          <a:p>
            <a:pPr lvl="1"/>
            <a:r>
              <a:rPr lang="ja-JP" altLang="en-US" sz="2000" dirty="0"/>
              <a:t>利用目的の制限</a:t>
            </a:r>
            <a:endParaRPr lang="en-US" altLang="ja-JP" sz="2000" dirty="0"/>
          </a:p>
          <a:p>
            <a:pPr lvl="1"/>
            <a:r>
              <a:rPr lang="ja-JP" altLang="en-US" sz="2000" dirty="0"/>
              <a:t>謝辞、引用</a:t>
            </a:r>
            <a:r>
              <a:rPr kumimoji="1" lang="ja-JP" altLang="en-US" sz="2000" dirty="0"/>
              <a:t>の記載</a:t>
            </a:r>
            <a:endParaRPr kumimoji="1" lang="en-US" altLang="ja-JP" sz="2000" dirty="0"/>
          </a:p>
          <a:p>
            <a:pPr lvl="1"/>
            <a:endParaRPr kumimoji="1" lang="en-US" altLang="ja-JP" sz="2000" dirty="0"/>
          </a:p>
          <a:p>
            <a:r>
              <a:rPr kumimoji="1" lang="ja-JP" altLang="en-US" sz="2400" dirty="0"/>
              <a:t>リポジトリで使用条件が限定されることがあるので、決められる範囲で指定すること</a:t>
            </a:r>
            <a:endParaRPr kumimoji="1" lang="en-US" altLang="ja-JP" sz="2400" dirty="0"/>
          </a:p>
        </p:txBody>
      </p:sp>
      <p:sp>
        <p:nvSpPr>
          <p:cNvPr id="3" name="スライド番号プレースホルダー 2">
            <a:extLst>
              <a:ext uri="{FF2B5EF4-FFF2-40B4-BE49-F238E27FC236}">
                <a16:creationId xmlns:a16="http://schemas.microsoft.com/office/drawing/2014/main" id="{D16162BC-9E60-A5CB-162B-3375EA7D7871}"/>
              </a:ext>
            </a:extLst>
          </p:cNvPr>
          <p:cNvSpPr>
            <a:spLocks noGrp="1"/>
          </p:cNvSpPr>
          <p:nvPr>
            <p:ph type="sldNum" sz="quarter" idx="11"/>
          </p:nvPr>
        </p:nvSpPr>
        <p:spPr/>
        <p:txBody>
          <a:bodyPr/>
          <a:lstStyle/>
          <a:p>
            <a:fld id="{1D297E8F-7A84-4DD5-9209-DE937918CEEE}" type="slidenum">
              <a:rPr kumimoji="1" lang="ja-JP" altLang="en-US" smtClean="0"/>
              <a:t>53</a:t>
            </a:fld>
            <a:endParaRPr kumimoji="1" lang="ja-JP" altLang="en-US"/>
          </a:p>
        </p:txBody>
      </p:sp>
      <p:sp>
        <p:nvSpPr>
          <p:cNvPr id="4" name="タイトル 3">
            <a:extLst>
              <a:ext uri="{FF2B5EF4-FFF2-40B4-BE49-F238E27FC236}">
                <a16:creationId xmlns:a16="http://schemas.microsoft.com/office/drawing/2014/main" id="{E32D2D86-DD23-E1D6-4FFD-7568BA001311}"/>
              </a:ext>
            </a:extLst>
          </p:cNvPr>
          <p:cNvSpPr>
            <a:spLocks noGrp="1"/>
          </p:cNvSpPr>
          <p:nvPr>
            <p:ph type="title"/>
          </p:nvPr>
        </p:nvSpPr>
        <p:spPr/>
        <p:txBody>
          <a:bodyPr/>
          <a:lstStyle/>
          <a:p>
            <a:r>
              <a:rPr kumimoji="1" lang="ja-JP" altLang="en-US" dirty="0"/>
              <a:t>使用条件の指定</a:t>
            </a:r>
          </a:p>
        </p:txBody>
      </p:sp>
      <p:pic>
        <p:nvPicPr>
          <p:cNvPr id="5" name="図 4">
            <a:extLst>
              <a:ext uri="{FF2B5EF4-FFF2-40B4-BE49-F238E27FC236}">
                <a16:creationId xmlns:a16="http://schemas.microsoft.com/office/drawing/2014/main" id="{6921EB29-61AE-B8A9-6030-0BE3E2CCC95E}"/>
              </a:ext>
            </a:extLst>
          </p:cNvPr>
          <p:cNvPicPr>
            <a:picLocks noChangeAspect="1"/>
          </p:cNvPicPr>
          <p:nvPr/>
        </p:nvPicPr>
        <p:blipFill>
          <a:blip r:embed="rId2"/>
          <a:stretch>
            <a:fillRect/>
          </a:stretch>
        </p:blipFill>
        <p:spPr>
          <a:xfrm>
            <a:off x="7276147" y="2237524"/>
            <a:ext cx="890524" cy="310787"/>
          </a:xfrm>
          <a:prstGeom prst="rect">
            <a:avLst/>
          </a:prstGeom>
        </p:spPr>
      </p:pic>
      <p:pic>
        <p:nvPicPr>
          <p:cNvPr id="1026" name="Picture 2" descr="by-nd">
            <a:extLst>
              <a:ext uri="{FF2B5EF4-FFF2-40B4-BE49-F238E27FC236}">
                <a16:creationId xmlns:a16="http://schemas.microsoft.com/office/drawing/2014/main" id="{2FB55D3B-DF50-5C9F-B9ED-B170CD6FB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450" y="2920709"/>
            <a:ext cx="898221" cy="3134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y-sa">
            <a:extLst>
              <a:ext uri="{FF2B5EF4-FFF2-40B4-BE49-F238E27FC236}">
                <a16:creationId xmlns:a16="http://schemas.microsoft.com/office/drawing/2014/main" id="{23911C34-9DAF-4061-0DDC-31E0B0201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6147" y="3258968"/>
            <a:ext cx="890524" cy="310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y-nc">
            <a:extLst>
              <a:ext uri="{FF2B5EF4-FFF2-40B4-BE49-F238E27FC236}">
                <a16:creationId xmlns:a16="http://schemas.microsoft.com/office/drawing/2014/main" id="{360F88F9-489A-5874-E751-171553085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6147" y="2573097"/>
            <a:ext cx="890524" cy="31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825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038036-97FC-3B57-1572-C71049F6E99C}"/>
              </a:ext>
            </a:extLst>
          </p:cNvPr>
          <p:cNvSpPr>
            <a:spLocks noGrp="1"/>
          </p:cNvSpPr>
          <p:nvPr>
            <p:ph sz="half" idx="10"/>
          </p:nvPr>
        </p:nvSpPr>
        <p:spPr/>
        <p:txBody>
          <a:bodyPr>
            <a:normAutofit/>
          </a:bodyPr>
          <a:lstStyle/>
          <a:p>
            <a:r>
              <a:rPr lang="ja-JP" altLang="en-US" sz="2400" dirty="0"/>
              <a:t>トップダウンによるデータ公開環境の整備</a:t>
            </a:r>
            <a:endParaRPr kumimoji="1" lang="en-US" altLang="ja-JP" sz="2400" dirty="0"/>
          </a:p>
          <a:p>
            <a:pPr lvl="1"/>
            <a:r>
              <a:rPr kumimoji="1" lang="ja-JP" altLang="en-US" sz="2000" dirty="0"/>
              <a:t>公的助成による研究成果の公開義務</a:t>
            </a:r>
            <a:endParaRPr kumimoji="1" lang="en-US" altLang="ja-JP" sz="2000" dirty="0"/>
          </a:p>
          <a:p>
            <a:pPr lvl="1"/>
            <a:r>
              <a:rPr kumimoji="1" lang="en-US" altLang="ja-JP" sz="2000" dirty="0"/>
              <a:t>Data Availability Statement</a:t>
            </a:r>
            <a:r>
              <a:rPr lang="ja-JP" altLang="en-US" sz="2000" dirty="0"/>
              <a:t>を採用するジャーナルの増加</a:t>
            </a:r>
            <a:endParaRPr lang="en-US" altLang="ja-JP" sz="1600" dirty="0"/>
          </a:p>
          <a:p>
            <a:pPr lvl="1"/>
            <a:r>
              <a:rPr lang="ja-JP" altLang="en-US" sz="2000" dirty="0"/>
              <a:t>研究インフラによる公開体制の整備</a:t>
            </a:r>
            <a:endParaRPr lang="en-US" altLang="ja-JP" sz="2000" dirty="0"/>
          </a:p>
          <a:p>
            <a:pPr marL="360363" lvl="1" indent="0">
              <a:buNone/>
            </a:pPr>
            <a:endParaRPr kumimoji="1" lang="en-US" altLang="ja-JP" sz="2800" dirty="0"/>
          </a:p>
          <a:p>
            <a:r>
              <a:rPr kumimoji="1" lang="ja-JP" altLang="en-US" sz="2400" dirty="0"/>
              <a:t>機関リポジトリを中心に</a:t>
            </a:r>
            <a:r>
              <a:rPr kumimoji="1" lang="en-US" altLang="ja-JP" sz="2400" dirty="0"/>
              <a:t>…</a:t>
            </a:r>
            <a:endParaRPr lang="en-US" altLang="ja-JP" sz="2400" dirty="0"/>
          </a:p>
          <a:p>
            <a:pPr lvl="1"/>
            <a:r>
              <a:rPr kumimoji="1" lang="ja-JP" altLang="en-US" sz="2200" dirty="0"/>
              <a:t>単純集計、研究概要のメタデータ公開</a:t>
            </a:r>
            <a:endParaRPr kumimoji="1" lang="en-US" altLang="ja-JP" sz="2200" dirty="0"/>
          </a:p>
          <a:p>
            <a:r>
              <a:rPr lang="ja-JP" altLang="en-US" sz="2400" dirty="0"/>
              <a:t>分野リポジトリで</a:t>
            </a:r>
            <a:r>
              <a:rPr lang="en-US" altLang="ja-JP" sz="2400" dirty="0"/>
              <a:t>…</a:t>
            </a:r>
            <a:endParaRPr kumimoji="1" lang="en-US" altLang="ja-JP" sz="2400" dirty="0"/>
          </a:p>
          <a:p>
            <a:pPr lvl="1"/>
            <a:r>
              <a:rPr lang="ja-JP" altLang="en-US" sz="2200" dirty="0"/>
              <a:t>匿名加工を行ったローデータの公開</a:t>
            </a:r>
            <a:endParaRPr lang="en-US" altLang="ja-JP" sz="2200" dirty="0"/>
          </a:p>
          <a:p>
            <a:pPr marL="360363" lvl="1" indent="0">
              <a:buNone/>
            </a:pPr>
            <a:endParaRPr lang="en-US" altLang="ja-JP" sz="2200" dirty="0"/>
          </a:p>
          <a:p>
            <a:pPr marL="360363" lvl="1" indent="0">
              <a:buNone/>
            </a:pPr>
            <a:endParaRPr lang="en-US" altLang="ja-JP" sz="2200" dirty="0"/>
          </a:p>
          <a:p>
            <a:r>
              <a:rPr lang="ja-JP" altLang="en-US" sz="2400" dirty="0"/>
              <a:t>ボトムアップによる研究データの公開の促進</a:t>
            </a:r>
            <a:endParaRPr lang="en-US" altLang="ja-JP" sz="2400" dirty="0"/>
          </a:p>
          <a:p>
            <a:pPr lvl="1"/>
            <a:r>
              <a:rPr lang="ja-JP" altLang="en-US" sz="2200" dirty="0"/>
              <a:t>分野におけるデータ公開ガイドラインの整備</a:t>
            </a:r>
            <a:endParaRPr lang="en-US" altLang="ja-JP" sz="2200" dirty="0"/>
          </a:p>
          <a:p>
            <a:pPr lvl="1"/>
            <a:r>
              <a:rPr lang="ja-JP" altLang="en-US" sz="2200" dirty="0"/>
              <a:t>データ提供者へのインセンティブの設計</a:t>
            </a:r>
            <a:endParaRPr lang="en-US" altLang="ja-JP" sz="2200" dirty="0"/>
          </a:p>
          <a:p>
            <a:pPr lvl="1"/>
            <a:endParaRPr lang="en-US" altLang="ja-JP" sz="2200" dirty="0"/>
          </a:p>
          <a:p>
            <a:pPr marL="360363" lvl="1" indent="0">
              <a:buNone/>
            </a:pPr>
            <a:endParaRPr lang="en-US" altLang="ja-JP" sz="2000" dirty="0"/>
          </a:p>
          <a:p>
            <a:pPr marL="719138" lvl="2" indent="0">
              <a:buNone/>
            </a:pPr>
            <a:endParaRPr kumimoji="1" lang="en-US" altLang="ja-JP" dirty="0"/>
          </a:p>
          <a:p>
            <a:pPr marL="360363" lvl="1" indent="0">
              <a:buNone/>
            </a:pPr>
            <a:endParaRPr kumimoji="1" lang="ja-JP" altLang="en-US" dirty="0"/>
          </a:p>
        </p:txBody>
      </p:sp>
      <p:sp>
        <p:nvSpPr>
          <p:cNvPr id="3" name="スライド番号プレースホルダー 2">
            <a:extLst>
              <a:ext uri="{FF2B5EF4-FFF2-40B4-BE49-F238E27FC236}">
                <a16:creationId xmlns:a16="http://schemas.microsoft.com/office/drawing/2014/main" id="{DF0B9302-56B1-0979-130F-A654EB824AB7}"/>
              </a:ext>
            </a:extLst>
          </p:cNvPr>
          <p:cNvSpPr>
            <a:spLocks noGrp="1"/>
          </p:cNvSpPr>
          <p:nvPr>
            <p:ph type="sldNum" sz="quarter" idx="11"/>
          </p:nvPr>
        </p:nvSpPr>
        <p:spPr/>
        <p:txBody>
          <a:bodyPr/>
          <a:lstStyle/>
          <a:p>
            <a:fld id="{1D297E8F-7A84-4DD5-9209-DE937918CEEE}" type="slidenum">
              <a:rPr kumimoji="1" lang="ja-JP" altLang="en-US" smtClean="0"/>
              <a:t>54</a:t>
            </a:fld>
            <a:endParaRPr kumimoji="1" lang="ja-JP" altLang="en-US"/>
          </a:p>
        </p:txBody>
      </p:sp>
      <p:sp>
        <p:nvSpPr>
          <p:cNvPr id="4" name="タイトル 3">
            <a:extLst>
              <a:ext uri="{FF2B5EF4-FFF2-40B4-BE49-F238E27FC236}">
                <a16:creationId xmlns:a16="http://schemas.microsoft.com/office/drawing/2014/main" id="{4241537E-E5A2-CEAB-7571-36E3CCD8606A}"/>
              </a:ext>
            </a:extLst>
          </p:cNvPr>
          <p:cNvSpPr>
            <a:spLocks noGrp="1"/>
          </p:cNvSpPr>
          <p:nvPr>
            <p:ph type="title"/>
          </p:nvPr>
        </p:nvSpPr>
        <p:spPr/>
        <p:txBody>
          <a:bodyPr>
            <a:normAutofit/>
          </a:bodyPr>
          <a:lstStyle/>
          <a:p>
            <a:r>
              <a:rPr kumimoji="1" lang="ja-JP" altLang="en-US" dirty="0"/>
              <a:t>研究データ公開の展望</a:t>
            </a:r>
          </a:p>
        </p:txBody>
      </p:sp>
      <p:sp>
        <p:nvSpPr>
          <p:cNvPr id="5" name="矢印: 右 4">
            <a:extLst>
              <a:ext uri="{FF2B5EF4-FFF2-40B4-BE49-F238E27FC236}">
                <a16:creationId xmlns:a16="http://schemas.microsoft.com/office/drawing/2014/main" id="{3231121D-4C54-B6D8-423E-6F70DFF991A4}"/>
              </a:ext>
            </a:extLst>
          </p:cNvPr>
          <p:cNvSpPr/>
          <p:nvPr/>
        </p:nvSpPr>
        <p:spPr>
          <a:xfrm rot="5400000">
            <a:off x="4395986" y="2228195"/>
            <a:ext cx="352027" cy="1184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AC9EE9C1-8611-A3F3-2B7C-6348BE4F7941}"/>
              </a:ext>
            </a:extLst>
          </p:cNvPr>
          <p:cNvSpPr/>
          <p:nvPr/>
        </p:nvSpPr>
        <p:spPr>
          <a:xfrm rot="5400000">
            <a:off x="4413403" y="4103583"/>
            <a:ext cx="352026" cy="11843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058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FE8E676-5B56-1296-6C73-3252AD175893}"/>
              </a:ext>
            </a:extLst>
          </p:cNvPr>
          <p:cNvSpPr>
            <a:spLocks noGrp="1"/>
          </p:cNvSpPr>
          <p:nvPr>
            <p:ph sz="half" idx="10"/>
          </p:nvPr>
        </p:nvSpPr>
        <p:spPr>
          <a:xfrm>
            <a:off x="612000" y="1259999"/>
            <a:ext cx="7920000" cy="5489143"/>
          </a:xfrm>
        </p:spPr>
        <p:txBody>
          <a:bodyPr>
            <a:normAutofit/>
          </a:bodyPr>
          <a:lstStyle/>
          <a:p>
            <a:r>
              <a:rPr lang="ja-JP" altLang="en-US" dirty="0"/>
              <a:t>研究データ共有行動は社会的ジレンマ？</a:t>
            </a:r>
            <a:endParaRPr lang="en-US" altLang="ja-JP" dirty="0"/>
          </a:p>
          <a:p>
            <a:pPr lvl="1"/>
            <a:r>
              <a:rPr lang="ja-JP" altLang="en-US" dirty="0"/>
              <a:t>研究者のデータ公開はコミュニティの利益だが、</a:t>
            </a:r>
            <a:endParaRPr lang="en-US" altLang="ja-JP" dirty="0"/>
          </a:p>
          <a:p>
            <a:pPr lvl="1"/>
            <a:r>
              <a:rPr lang="ja-JP" altLang="en-US" dirty="0"/>
              <a:t>データ公開のコストは、個人が払う</a:t>
            </a:r>
            <a:endParaRPr lang="en-US" altLang="ja-JP" dirty="0"/>
          </a:p>
          <a:p>
            <a:pPr lvl="2"/>
            <a:r>
              <a:rPr lang="ja-JP" altLang="en-US" dirty="0"/>
              <a:t>研究データ整備</a:t>
            </a:r>
            <a:endParaRPr lang="en-US" altLang="ja-JP" dirty="0"/>
          </a:p>
          <a:p>
            <a:pPr lvl="2"/>
            <a:r>
              <a:rPr lang="ja-JP" altLang="en-US" dirty="0"/>
              <a:t>研究協力者との調整</a:t>
            </a:r>
            <a:endParaRPr lang="en-US" altLang="ja-JP" dirty="0"/>
          </a:p>
          <a:p>
            <a:pPr lvl="2"/>
            <a:r>
              <a:rPr lang="ja-JP" altLang="en-US" dirty="0"/>
              <a:t>誤用、誤解、不正利用のリスク</a:t>
            </a:r>
            <a:endParaRPr lang="en-US" altLang="ja-JP" dirty="0"/>
          </a:p>
          <a:p>
            <a:pPr marL="360363" lvl="1" indent="0">
              <a:buNone/>
            </a:pPr>
            <a:endParaRPr lang="en-US" altLang="ja-JP" dirty="0"/>
          </a:p>
          <a:p>
            <a:pPr marL="360363" lvl="1" indent="0">
              <a:buNone/>
            </a:pPr>
            <a:r>
              <a:rPr lang="ja-JP" altLang="en-US" dirty="0"/>
              <a:t>解決方法として</a:t>
            </a:r>
            <a:r>
              <a:rPr lang="en-US" altLang="ja-JP" dirty="0"/>
              <a:t>…</a:t>
            </a:r>
          </a:p>
          <a:p>
            <a:pPr lvl="1"/>
            <a:r>
              <a:rPr lang="ja-JP" altLang="en-US" dirty="0"/>
              <a:t>公的助成によるデータ公開義務化 </a:t>
            </a:r>
            <a:r>
              <a:rPr lang="en-US" altLang="ja-JP" b="1" dirty="0">
                <a:solidFill>
                  <a:srgbClr val="FF0000"/>
                </a:solidFill>
              </a:rPr>
              <a:t>[Done]</a:t>
            </a:r>
          </a:p>
          <a:p>
            <a:pPr lvl="1"/>
            <a:r>
              <a:rPr lang="ja-JP" altLang="en-US" dirty="0"/>
              <a:t>研究インフラによるコスト軽減</a:t>
            </a:r>
            <a:endParaRPr lang="en-US" altLang="ja-JP" dirty="0"/>
          </a:p>
          <a:p>
            <a:pPr lvl="1"/>
            <a:r>
              <a:rPr lang="ja-JP" altLang="en-US" dirty="0"/>
              <a:t>所属機関によるサポート</a:t>
            </a:r>
            <a:endParaRPr lang="en-US" altLang="ja-JP" dirty="0"/>
          </a:p>
          <a:p>
            <a:pPr lvl="1"/>
            <a:r>
              <a:rPr lang="ja-JP" altLang="en-US" dirty="0"/>
              <a:t>コミュニティによるデータ提供者へのサポート</a:t>
            </a:r>
            <a:endParaRPr lang="en-US" altLang="ja-JP" dirty="0"/>
          </a:p>
          <a:p>
            <a:pPr lvl="1"/>
            <a:r>
              <a:rPr lang="ja-JP" altLang="en-US" dirty="0"/>
              <a:t>データ利用者によるデータ提供者への貢献</a:t>
            </a:r>
            <a:endParaRPr lang="en-US" altLang="ja-JP" dirty="0"/>
          </a:p>
          <a:p>
            <a:pPr lvl="2"/>
            <a:r>
              <a:rPr lang="ja-JP" altLang="en-US" dirty="0"/>
              <a:t>利用者による成果報告</a:t>
            </a:r>
            <a:endParaRPr lang="en-US" altLang="ja-JP" dirty="0"/>
          </a:p>
          <a:p>
            <a:pPr lvl="2"/>
            <a:r>
              <a:rPr lang="ja-JP" altLang="en-US" dirty="0"/>
              <a:t>信頼できる利用者にのみデータ提供</a:t>
            </a:r>
            <a:endParaRPr lang="en-US" altLang="ja-JP" dirty="0"/>
          </a:p>
          <a:p>
            <a:pPr marL="719138" lvl="2" indent="0">
              <a:buNone/>
            </a:pPr>
            <a:endParaRPr lang="en-US" altLang="ja-JP" dirty="0"/>
          </a:p>
        </p:txBody>
      </p:sp>
      <p:sp>
        <p:nvSpPr>
          <p:cNvPr id="3" name="スライド番号プレースホルダー 2">
            <a:extLst>
              <a:ext uri="{FF2B5EF4-FFF2-40B4-BE49-F238E27FC236}">
                <a16:creationId xmlns:a16="http://schemas.microsoft.com/office/drawing/2014/main" id="{43410682-0B7A-B4D0-D34B-27915340DED9}"/>
              </a:ext>
            </a:extLst>
          </p:cNvPr>
          <p:cNvSpPr>
            <a:spLocks noGrp="1"/>
          </p:cNvSpPr>
          <p:nvPr>
            <p:ph type="sldNum" sz="quarter" idx="11"/>
          </p:nvPr>
        </p:nvSpPr>
        <p:spPr/>
        <p:txBody>
          <a:bodyPr/>
          <a:lstStyle/>
          <a:p>
            <a:fld id="{1D297E8F-7A84-4DD5-9209-DE937918CEEE}" type="slidenum">
              <a:rPr kumimoji="1" lang="ja-JP" altLang="en-US" smtClean="0"/>
              <a:t>55</a:t>
            </a:fld>
            <a:endParaRPr kumimoji="1" lang="ja-JP" altLang="en-US"/>
          </a:p>
        </p:txBody>
      </p:sp>
      <p:sp>
        <p:nvSpPr>
          <p:cNvPr id="4" name="タイトル 3">
            <a:extLst>
              <a:ext uri="{FF2B5EF4-FFF2-40B4-BE49-F238E27FC236}">
                <a16:creationId xmlns:a16="http://schemas.microsoft.com/office/drawing/2014/main" id="{A9EDB0BC-4A9F-9ED7-5DC3-65D4BD4F2524}"/>
              </a:ext>
            </a:extLst>
          </p:cNvPr>
          <p:cNvSpPr>
            <a:spLocks noGrp="1"/>
          </p:cNvSpPr>
          <p:nvPr>
            <p:ph type="title"/>
          </p:nvPr>
        </p:nvSpPr>
        <p:spPr/>
        <p:txBody>
          <a:bodyPr>
            <a:normAutofit fontScale="90000"/>
          </a:bodyPr>
          <a:lstStyle/>
          <a:p>
            <a:r>
              <a:rPr kumimoji="1" lang="ja-JP" altLang="en-US" dirty="0"/>
              <a:t>社会的ジレンマとしての研究データ共有</a:t>
            </a:r>
          </a:p>
        </p:txBody>
      </p:sp>
      <p:sp>
        <p:nvSpPr>
          <p:cNvPr id="5" name="正方形/長方形 4">
            <a:extLst>
              <a:ext uri="{FF2B5EF4-FFF2-40B4-BE49-F238E27FC236}">
                <a16:creationId xmlns:a16="http://schemas.microsoft.com/office/drawing/2014/main" id="{4C75B089-40EC-2231-17CF-BF52E838C260}"/>
              </a:ext>
            </a:extLst>
          </p:cNvPr>
          <p:cNvSpPr/>
          <p:nvPr/>
        </p:nvSpPr>
        <p:spPr>
          <a:xfrm>
            <a:off x="940526" y="1680754"/>
            <a:ext cx="7454536" cy="174824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47081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2CEC0-9AF4-EC7B-C511-B9810BD788E6}"/>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0FE296B-8CE2-2026-7881-F43986B64CD1}"/>
              </a:ext>
            </a:extLst>
          </p:cNvPr>
          <p:cNvSpPr>
            <a:spLocks noGrp="1"/>
          </p:cNvSpPr>
          <p:nvPr>
            <p:ph sz="half" idx="10"/>
          </p:nvPr>
        </p:nvSpPr>
        <p:spPr/>
        <p:txBody>
          <a:bodyPr>
            <a:normAutofit/>
          </a:bodyPr>
          <a:lstStyle/>
          <a:p>
            <a:r>
              <a:rPr lang="en-US" altLang="ja-JP" dirty="0"/>
              <a:t>NII-RDC</a:t>
            </a:r>
            <a:r>
              <a:rPr lang="ja-JP" altLang="en-US" dirty="0"/>
              <a:t>は以下の機能を開発中</a:t>
            </a:r>
            <a:endParaRPr lang="en-US" altLang="ja-JP" dirty="0"/>
          </a:p>
          <a:p>
            <a:pPr lvl="1"/>
            <a:r>
              <a:rPr lang="ja-JP" altLang="en-US" dirty="0"/>
              <a:t>研究をしながら</a:t>
            </a:r>
            <a:r>
              <a:rPr lang="en-US" altLang="ja-JP" dirty="0"/>
              <a:t>DMP</a:t>
            </a:r>
            <a:r>
              <a:rPr lang="ja-JP" altLang="en-US" dirty="0"/>
              <a:t>を更新する</a:t>
            </a:r>
            <a:endParaRPr lang="en-US" altLang="ja-JP" dirty="0"/>
          </a:p>
          <a:p>
            <a:pPr lvl="1"/>
            <a:r>
              <a:rPr lang="ja-JP" altLang="en-US" dirty="0"/>
              <a:t>データの特性にあった公開先への橋渡し</a:t>
            </a:r>
            <a:endParaRPr lang="en-US" altLang="ja-JP" dirty="0"/>
          </a:p>
          <a:p>
            <a:pPr lvl="1"/>
            <a:r>
              <a:rPr lang="ja-JP" altLang="en-US" dirty="0"/>
              <a:t>センシティブデータをセキュアな環境で提供</a:t>
            </a:r>
            <a:endParaRPr lang="en-US" altLang="ja-JP" dirty="0"/>
          </a:p>
          <a:p>
            <a:pPr lvl="1"/>
            <a:r>
              <a:rPr lang="ja-JP" altLang="en-US" dirty="0"/>
              <a:t>公開した成果物、二次成果物をモニタリング</a:t>
            </a:r>
            <a:endParaRPr lang="en-US" altLang="ja-JP" dirty="0"/>
          </a:p>
          <a:p>
            <a:pPr lvl="1"/>
            <a:endParaRPr lang="en-US" altLang="ja-JP" dirty="0"/>
          </a:p>
          <a:p>
            <a:pPr lvl="1"/>
            <a:endParaRPr lang="en-US" altLang="ja-JP" dirty="0"/>
          </a:p>
        </p:txBody>
      </p:sp>
      <p:sp>
        <p:nvSpPr>
          <p:cNvPr id="3" name="スライド番号プレースホルダー 2">
            <a:extLst>
              <a:ext uri="{FF2B5EF4-FFF2-40B4-BE49-F238E27FC236}">
                <a16:creationId xmlns:a16="http://schemas.microsoft.com/office/drawing/2014/main" id="{2A8C9C96-D129-930F-307A-8FEF34D3F842}"/>
              </a:ext>
            </a:extLst>
          </p:cNvPr>
          <p:cNvSpPr>
            <a:spLocks noGrp="1"/>
          </p:cNvSpPr>
          <p:nvPr>
            <p:ph type="sldNum" sz="quarter" idx="11"/>
          </p:nvPr>
        </p:nvSpPr>
        <p:spPr/>
        <p:txBody>
          <a:bodyPr/>
          <a:lstStyle/>
          <a:p>
            <a:fld id="{1D297E8F-7A84-4DD5-9209-DE937918CEEE}" type="slidenum">
              <a:rPr kumimoji="1" lang="ja-JP" altLang="en-US" smtClean="0"/>
              <a:t>56</a:t>
            </a:fld>
            <a:endParaRPr kumimoji="1" lang="ja-JP" altLang="en-US"/>
          </a:p>
        </p:txBody>
      </p:sp>
      <p:sp>
        <p:nvSpPr>
          <p:cNvPr id="4" name="タイトル 3">
            <a:extLst>
              <a:ext uri="{FF2B5EF4-FFF2-40B4-BE49-F238E27FC236}">
                <a16:creationId xmlns:a16="http://schemas.microsoft.com/office/drawing/2014/main" id="{74597D61-E02B-8D34-9592-311F372BF87C}"/>
              </a:ext>
            </a:extLst>
          </p:cNvPr>
          <p:cNvSpPr>
            <a:spLocks noGrp="1"/>
          </p:cNvSpPr>
          <p:nvPr>
            <p:ph type="title"/>
          </p:nvPr>
        </p:nvSpPr>
        <p:spPr/>
        <p:txBody>
          <a:bodyPr>
            <a:normAutofit/>
          </a:bodyPr>
          <a:lstStyle/>
          <a:p>
            <a:r>
              <a:rPr kumimoji="1" lang="ja-JP" altLang="en-US" dirty="0"/>
              <a:t>研究インフラによるコストの削減</a:t>
            </a:r>
          </a:p>
        </p:txBody>
      </p:sp>
      <p:pic>
        <p:nvPicPr>
          <p:cNvPr id="5" name="Picture 2" descr="RCOSによるサービスの概要">
            <a:extLst>
              <a:ext uri="{FF2B5EF4-FFF2-40B4-BE49-F238E27FC236}">
                <a16:creationId xmlns:a16="http://schemas.microsoft.com/office/drawing/2014/main" id="{AEEDEF4B-0CD9-F2EF-9262-B1537B909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491" y="3533322"/>
            <a:ext cx="4987018" cy="332467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7A44F8B8-41DC-8D58-AC8E-ADC735F1F472}"/>
              </a:ext>
            </a:extLst>
          </p:cNvPr>
          <p:cNvPicPr>
            <a:picLocks noChangeAspect="1"/>
          </p:cNvPicPr>
          <p:nvPr/>
        </p:nvPicPr>
        <p:blipFill>
          <a:blip r:embed="rId3"/>
          <a:stretch>
            <a:fillRect/>
          </a:stretch>
        </p:blipFill>
        <p:spPr>
          <a:xfrm>
            <a:off x="7574364" y="1897427"/>
            <a:ext cx="818299" cy="479964"/>
          </a:xfrm>
          <a:prstGeom prst="rect">
            <a:avLst/>
          </a:prstGeom>
        </p:spPr>
      </p:pic>
      <p:pic>
        <p:nvPicPr>
          <p:cNvPr id="10" name="図 9">
            <a:extLst>
              <a:ext uri="{FF2B5EF4-FFF2-40B4-BE49-F238E27FC236}">
                <a16:creationId xmlns:a16="http://schemas.microsoft.com/office/drawing/2014/main" id="{DF578BD6-711E-1254-8088-9D4133A5DA85}"/>
              </a:ext>
            </a:extLst>
          </p:cNvPr>
          <p:cNvPicPr>
            <a:picLocks noChangeAspect="1"/>
          </p:cNvPicPr>
          <p:nvPr/>
        </p:nvPicPr>
        <p:blipFill>
          <a:blip r:embed="rId4"/>
          <a:stretch>
            <a:fillRect/>
          </a:stretch>
        </p:blipFill>
        <p:spPr>
          <a:xfrm>
            <a:off x="7574330" y="2773605"/>
            <a:ext cx="814806" cy="435090"/>
          </a:xfrm>
          <a:prstGeom prst="rect">
            <a:avLst/>
          </a:prstGeom>
        </p:spPr>
      </p:pic>
      <p:pic>
        <p:nvPicPr>
          <p:cNvPr id="12" name="図 11">
            <a:extLst>
              <a:ext uri="{FF2B5EF4-FFF2-40B4-BE49-F238E27FC236}">
                <a16:creationId xmlns:a16="http://schemas.microsoft.com/office/drawing/2014/main" id="{3D3D5CE6-C3D2-EE1F-1DFD-D9E09D330FB2}"/>
              </a:ext>
            </a:extLst>
          </p:cNvPr>
          <p:cNvPicPr>
            <a:picLocks noChangeAspect="1"/>
          </p:cNvPicPr>
          <p:nvPr/>
        </p:nvPicPr>
        <p:blipFill>
          <a:blip r:embed="rId5"/>
          <a:stretch>
            <a:fillRect/>
          </a:stretch>
        </p:blipFill>
        <p:spPr>
          <a:xfrm>
            <a:off x="7612110" y="2356189"/>
            <a:ext cx="818299" cy="409150"/>
          </a:xfrm>
          <a:prstGeom prst="rect">
            <a:avLst/>
          </a:prstGeom>
        </p:spPr>
      </p:pic>
      <p:pic>
        <p:nvPicPr>
          <p:cNvPr id="14" name="図 13">
            <a:extLst>
              <a:ext uri="{FF2B5EF4-FFF2-40B4-BE49-F238E27FC236}">
                <a16:creationId xmlns:a16="http://schemas.microsoft.com/office/drawing/2014/main" id="{D4FCD4FB-082F-6054-3F1E-754FC5064711}"/>
              </a:ext>
            </a:extLst>
          </p:cNvPr>
          <p:cNvPicPr>
            <a:picLocks noChangeAspect="1"/>
          </p:cNvPicPr>
          <p:nvPr/>
        </p:nvPicPr>
        <p:blipFill>
          <a:blip r:embed="rId6"/>
          <a:stretch>
            <a:fillRect/>
          </a:stretch>
        </p:blipFill>
        <p:spPr>
          <a:xfrm>
            <a:off x="7574330" y="1501212"/>
            <a:ext cx="880182" cy="392081"/>
          </a:xfrm>
          <a:prstGeom prst="rect">
            <a:avLst/>
          </a:prstGeom>
        </p:spPr>
      </p:pic>
    </p:spTree>
    <p:extLst>
      <p:ext uri="{BB962C8B-B14F-4D97-AF65-F5344CB8AC3E}">
        <p14:creationId xmlns:p14="http://schemas.microsoft.com/office/powerpoint/2010/main" val="4120673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CD4E7-6521-FA9B-9182-51709ADA1D36}"/>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870138B-BD81-4E57-8C00-9F9CC1D78EF1}"/>
              </a:ext>
            </a:extLst>
          </p:cNvPr>
          <p:cNvSpPr>
            <a:spLocks noGrp="1"/>
          </p:cNvSpPr>
          <p:nvPr>
            <p:ph sz="half" idx="10"/>
          </p:nvPr>
        </p:nvSpPr>
        <p:spPr>
          <a:xfrm>
            <a:off x="612000" y="1260000"/>
            <a:ext cx="7920000" cy="5327999"/>
          </a:xfrm>
        </p:spPr>
        <p:txBody>
          <a:bodyPr>
            <a:normAutofit fontScale="92500" lnSpcReduction="10000"/>
          </a:bodyPr>
          <a:lstStyle/>
          <a:p>
            <a:r>
              <a:rPr lang="ja-JP" altLang="en-US" sz="2600" dirty="0"/>
              <a:t>分野リポジトリによる公開サポート </a:t>
            </a:r>
            <a:r>
              <a:rPr lang="en-US" altLang="ja-JP" sz="2600" b="1" dirty="0">
                <a:solidFill>
                  <a:srgbClr val="FF0000"/>
                </a:solidFill>
              </a:rPr>
              <a:t>[Done]</a:t>
            </a:r>
          </a:p>
          <a:p>
            <a:pPr lvl="1"/>
            <a:r>
              <a:rPr lang="ja-JP" altLang="en-US" sz="2200" dirty="0"/>
              <a:t>匿名化処理</a:t>
            </a:r>
            <a:endParaRPr lang="en-US" altLang="ja-JP" sz="2200" dirty="0"/>
          </a:p>
          <a:p>
            <a:pPr lvl="1"/>
            <a:r>
              <a:rPr lang="ja-JP" altLang="en-US" sz="2200" dirty="0"/>
              <a:t>メタデータ作成、リポジトリへの登録</a:t>
            </a:r>
            <a:endParaRPr lang="en-US" altLang="ja-JP" sz="2200" dirty="0"/>
          </a:p>
          <a:p>
            <a:pPr lvl="1"/>
            <a:r>
              <a:rPr lang="ja-JP" altLang="en-US" sz="2200" dirty="0"/>
              <a:t>申請ダウンロードシステムの運営</a:t>
            </a:r>
            <a:endParaRPr lang="en-US" altLang="ja-JP" sz="2200" dirty="0"/>
          </a:p>
          <a:p>
            <a:pPr marL="360363" lvl="1" indent="0">
              <a:buNone/>
            </a:pPr>
            <a:r>
              <a:rPr lang="ja-JP" altLang="en-US" sz="2200" dirty="0"/>
              <a:t>→持続可能な公開サポートのエコシステムが必要</a:t>
            </a:r>
            <a:endParaRPr lang="en-US" altLang="ja-JP" sz="2200" dirty="0"/>
          </a:p>
          <a:p>
            <a:pPr marL="360363" lvl="1" indent="0">
              <a:buNone/>
            </a:pPr>
            <a:endParaRPr lang="en-US" altLang="ja-JP" sz="2200" dirty="0"/>
          </a:p>
          <a:p>
            <a:r>
              <a:rPr lang="ja-JP" altLang="en-US" sz="2600" dirty="0"/>
              <a:t>分野コミュニティによる公開ガイドライン</a:t>
            </a:r>
            <a:endParaRPr lang="en-US" altLang="ja-JP" sz="2600" dirty="0"/>
          </a:p>
          <a:p>
            <a:pPr lvl="1"/>
            <a:r>
              <a:rPr lang="ja-JP" altLang="en-US" sz="2200" dirty="0"/>
              <a:t>海外のガイドラインが日本の研究コミュニティに適合できるとは限らない</a:t>
            </a:r>
            <a:endParaRPr lang="en-US" altLang="ja-JP" sz="2200" dirty="0"/>
          </a:p>
          <a:p>
            <a:pPr lvl="2"/>
            <a:r>
              <a:rPr lang="ja-JP" altLang="en-US" sz="1800" dirty="0"/>
              <a:t>「データ共有のための手引き」をたたき台として検討</a:t>
            </a:r>
            <a:endParaRPr lang="en-US" altLang="ja-JP" sz="1800" dirty="0"/>
          </a:p>
          <a:p>
            <a:pPr marL="354013" lvl="1" indent="0">
              <a:buNone/>
            </a:pPr>
            <a:r>
              <a:rPr lang="ja-JP" altLang="en-US" sz="2200" dirty="0"/>
              <a:t>→分野の研究者が安心して研究データを公開判断できる体制を</a:t>
            </a:r>
            <a:endParaRPr lang="en-US" altLang="ja-JP" dirty="0"/>
          </a:p>
          <a:p>
            <a:pPr lvl="2"/>
            <a:endParaRPr lang="en-US" altLang="ja-JP" dirty="0"/>
          </a:p>
          <a:p>
            <a:r>
              <a:rPr lang="ja-JP" altLang="en-US" sz="2600" dirty="0"/>
              <a:t>分野コミュニティによる公開評価</a:t>
            </a:r>
            <a:endParaRPr lang="en-US" altLang="ja-JP" sz="2600" dirty="0"/>
          </a:p>
          <a:p>
            <a:pPr lvl="1"/>
            <a:r>
              <a:rPr lang="ja-JP" altLang="en-US" dirty="0"/>
              <a:t>データの公開を評価する仕組み</a:t>
            </a:r>
            <a:endParaRPr lang="en-US" altLang="ja-JP" dirty="0"/>
          </a:p>
          <a:p>
            <a:pPr lvl="2"/>
            <a:r>
              <a:rPr lang="ja-JP" altLang="en-US" dirty="0"/>
              <a:t>心理学分野のオープンデータバッジ</a:t>
            </a:r>
            <a:endParaRPr lang="en-US" altLang="ja-JP" dirty="0"/>
          </a:p>
          <a:p>
            <a:pPr lvl="2"/>
            <a:r>
              <a:rPr lang="ja-JP" altLang="en-US" dirty="0"/>
              <a:t>データ引用、</a:t>
            </a:r>
            <a:r>
              <a:rPr lang="en-US" altLang="ja-JP" dirty="0"/>
              <a:t>DAS</a:t>
            </a:r>
            <a:r>
              <a:rPr lang="ja-JP" altLang="en-US" dirty="0"/>
              <a:t>記載のガイドラインの見直し</a:t>
            </a:r>
            <a:endParaRPr lang="en-US" altLang="ja-JP" dirty="0"/>
          </a:p>
          <a:p>
            <a:pPr marL="0" indent="-1587">
              <a:buNone/>
            </a:pPr>
            <a:r>
              <a:rPr lang="ja-JP" altLang="en-US" dirty="0"/>
              <a:t>　</a:t>
            </a:r>
            <a:r>
              <a:rPr lang="ja-JP" altLang="en-US" sz="2200" dirty="0"/>
              <a:t>→</a:t>
            </a:r>
            <a:r>
              <a:rPr lang="en-US" altLang="ja-JP" sz="2200" dirty="0"/>
              <a:t>CiNii Research</a:t>
            </a:r>
            <a:r>
              <a:rPr lang="ja-JP" altLang="en-US" sz="2200" dirty="0"/>
              <a:t>等の研究ディスカバリーサービスで捕捉可能に</a:t>
            </a:r>
            <a:endParaRPr lang="en-US" altLang="ja-JP" sz="2200" dirty="0"/>
          </a:p>
          <a:p>
            <a:pPr marL="719138" lvl="2" indent="0">
              <a:buNone/>
            </a:pPr>
            <a:endParaRPr lang="en-US" altLang="ja-JP" dirty="0"/>
          </a:p>
        </p:txBody>
      </p:sp>
      <p:sp>
        <p:nvSpPr>
          <p:cNvPr id="3" name="スライド番号プレースホルダー 2">
            <a:extLst>
              <a:ext uri="{FF2B5EF4-FFF2-40B4-BE49-F238E27FC236}">
                <a16:creationId xmlns:a16="http://schemas.microsoft.com/office/drawing/2014/main" id="{3F31653F-3021-0447-C87A-4D4F8DD4B3EA}"/>
              </a:ext>
            </a:extLst>
          </p:cNvPr>
          <p:cNvSpPr>
            <a:spLocks noGrp="1"/>
          </p:cNvSpPr>
          <p:nvPr>
            <p:ph type="sldNum" sz="quarter" idx="11"/>
          </p:nvPr>
        </p:nvSpPr>
        <p:spPr/>
        <p:txBody>
          <a:bodyPr/>
          <a:lstStyle/>
          <a:p>
            <a:fld id="{1D297E8F-7A84-4DD5-9209-DE937918CEEE}" type="slidenum">
              <a:rPr kumimoji="1" lang="ja-JP" altLang="en-US" smtClean="0"/>
              <a:t>57</a:t>
            </a:fld>
            <a:endParaRPr kumimoji="1" lang="ja-JP" altLang="en-US"/>
          </a:p>
        </p:txBody>
      </p:sp>
      <p:sp>
        <p:nvSpPr>
          <p:cNvPr id="4" name="タイトル 3">
            <a:extLst>
              <a:ext uri="{FF2B5EF4-FFF2-40B4-BE49-F238E27FC236}">
                <a16:creationId xmlns:a16="http://schemas.microsoft.com/office/drawing/2014/main" id="{5AB4D6C8-BEE5-4166-17AE-B1EACEE82348}"/>
              </a:ext>
            </a:extLst>
          </p:cNvPr>
          <p:cNvSpPr>
            <a:spLocks noGrp="1"/>
          </p:cNvSpPr>
          <p:nvPr>
            <p:ph type="title"/>
          </p:nvPr>
        </p:nvSpPr>
        <p:spPr/>
        <p:txBody>
          <a:bodyPr>
            <a:normAutofit/>
          </a:bodyPr>
          <a:lstStyle/>
          <a:p>
            <a:r>
              <a:rPr lang="ja-JP" altLang="en-US" dirty="0"/>
              <a:t>コミュニティによるサポート</a:t>
            </a:r>
            <a:endParaRPr kumimoji="1" lang="ja-JP" altLang="en-US" dirty="0"/>
          </a:p>
        </p:txBody>
      </p:sp>
    </p:spTree>
    <p:extLst>
      <p:ext uri="{BB962C8B-B14F-4D97-AF65-F5344CB8AC3E}">
        <p14:creationId xmlns:p14="http://schemas.microsoft.com/office/powerpoint/2010/main" val="457167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E5CA-B6AA-EB22-914B-1580824C97F3}"/>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1813638-41AA-B496-BC37-2E0E80450BFB}"/>
              </a:ext>
            </a:extLst>
          </p:cNvPr>
          <p:cNvSpPr>
            <a:spLocks noGrp="1"/>
          </p:cNvSpPr>
          <p:nvPr>
            <p:ph sz="half" idx="10"/>
          </p:nvPr>
        </p:nvSpPr>
        <p:spPr/>
        <p:txBody>
          <a:bodyPr>
            <a:normAutofit/>
          </a:bodyPr>
          <a:lstStyle/>
          <a:p>
            <a:r>
              <a:rPr lang="ja-JP" altLang="en-US" sz="2400" dirty="0"/>
              <a:t>利用者による研究報告</a:t>
            </a:r>
            <a:endParaRPr lang="en-US" altLang="ja-JP" sz="2400" dirty="0"/>
          </a:p>
          <a:p>
            <a:pPr lvl="1"/>
            <a:r>
              <a:rPr lang="ja-JP" altLang="en-US" sz="2000" dirty="0"/>
              <a:t>日本の分野リポジトリ：利用者へ利用報告を課す</a:t>
            </a:r>
            <a:endParaRPr lang="en-US" altLang="ja-JP" sz="2000" dirty="0"/>
          </a:p>
          <a:p>
            <a:pPr lvl="2"/>
            <a:r>
              <a:rPr lang="ja-JP" altLang="en-US" sz="1800" dirty="0"/>
              <a:t>督促することで</a:t>
            </a:r>
            <a:r>
              <a:rPr lang="en-US" altLang="ja-JP" sz="1800" dirty="0"/>
              <a:t>9</a:t>
            </a:r>
            <a:r>
              <a:rPr lang="ja-JP" altLang="en-US" sz="1800" dirty="0"/>
              <a:t>割強の利用者が報告</a:t>
            </a:r>
            <a:endParaRPr lang="en-US" altLang="ja-JP" sz="1800" dirty="0"/>
          </a:p>
          <a:p>
            <a:pPr lvl="2"/>
            <a:r>
              <a:rPr lang="ja-JP" altLang="en-US" sz="1800" dirty="0"/>
              <a:t>利用しても成果報告しないケースあり</a:t>
            </a:r>
            <a:endParaRPr lang="en-US" altLang="ja-JP" sz="1800" dirty="0"/>
          </a:p>
          <a:p>
            <a:pPr lvl="1"/>
            <a:r>
              <a:rPr lang="ja-JP" altLang="en-US" sz="2000" dirty="0"/>
              <a:t>海外の分野リポジトリ：ディスカバリサービスで捕捉</a:t>
            </a:r>
            <a:endParaRPr lang="en-US" altLang="ja-JP" sz="2000" dirty="0"/>
          </a:p>
          <a:p>
            <a:pPr lvl="2"/>
            <a:r>
              <a:rPr lang="ja-JP" altLang="en-US" sz="1800" dirty="0"/>
              <a:t>謝辞ではなく、関連文献としてデータ引用を利用者に課す</a:t>
            </a:r>
            <a:endParaRPr lang="en-US" altLang="ja-JP" sz="1800" dirty="0"/>
          </a:p>
          <a:p>
            <a:pPr lvl="2"/>
            <a:r>
              <a:rPr lang="ja-JP" altLang="en-US" sz="1800" dirty="0"/>
              <a:t>ジャーナルでデータ引用が慣習化</a:t>
            </a:r>
            <a:endParaRPr lang="en-US" altLang="ja-JP" sz="1800" dirty="0"/>
          </a:p>
          <a:p>
            <a:pPr marL="719138" lvl="2" indent="0">
              <a:buNone/>
            </a:pPr>
            <a:endParaRPr lang="en-US" altLang="ja-JP" sz="1200" dirty="0"/>
          </a:p>
          <a:p>
            <a:r>
              <a:rPr lang="ja-JP" altLang="en-US" sz="2400" dirty="0"/>
              <a:t>研究論文以外の成果報告</a:t>
            </a:r>
            <a:endParaRPr lang="en-US" altLang="ja-JP" sz="2400" dirty="0"/>
          </a:p>
          <a:p>
            <a:pPr lvl="1"/>
            <a:r>
              <a:rPr lang="ja-JP" altLang="en-US" sz="2000" dirty="0"/>
              <a:t>研究論文だけではなく、分析コードを研究成果をリポジトリで収集、公開</a:t>
            </a:r>
            <a:endParaRPr lang="en-US" altLang="ja-JP" sz="2000" dirty="0"/>
          </a:p>
          <a:p>
            <a:pPr lvl="2"/>
            <a:r>
              <a:rPr lang="ja-JP" altLang="en-US" sz="1800" dirty="0"/>
              <a:t>データ提供者の研究データのポテンシャルを拡張</a:t>
            </a:r>
            <a:endParaRPr lang="en-US" altLang="ja-JP" sz="1800" dirty="0"/>
          </a:p>
          <a:p>
            <a:pPr lvl="2"/>
            <a:r>
              <a:rPr lang="ja-JP" altLang="en-US" sz="1800" dirty="0"/>
              <a:t>コードを提供した利用者もデータ引用で研究成果となる可能性</a:t>
            </a:r>
            <a:endParaRPr lang="en-US" altLang="ja-JP" dirty="0"/>
          </a:p>
          <a:p>
            <a:endParaRPr lang="en-US" altLang="ja-JP" sz="1600" dirty="0"/>
          </a:p>
          <a:p>
            <a:r>
              <a:rPr lang="ja-JP" altLang="en-US" sz="2400" dirty="0"/>
              <a:t>信頼できる利用者にのみデータ提供</a:t>
            </a:r>
            <a:endParaRPr lang="en-US" altLang="ja-JP" sz="2400" dirty="0"/>
          </a:p>
          <a:p>
            <a:pPr lvl="2"/>
            <a:r>
              <a:rPr lang="ja-JP" altLang="en-US" dirty="0"/>
              <a:t>データ提供者が利用者を審査（</a:t>
            </a:r>
            <a:r>
              <a:rPr lang="en-US" altLang="ja-JP" dirty="0" err="1"/>
              <a:t>Zenodo</a:t>
            </a:r>
            <a:r>
              <a:rPr lang="ja-JP" altLang="en-US" dirty="0"/>
              <a:t>等）</a:t>
            </a:r>
            <a:endParaRPr lang="en-US" altLang="ja-JP" dirty="0"/>
          </a:p>
          <a:p>
            <a:pPr marL="719138" lvl="2" indent="0">
              <a:buNone/>
            </a:pPr>
            <a:r>
              <a:rPr lang="ja-JP" altLang="en-US" dirty="0"/>
              <a:t>→「問い合わせがあれば提供する」で提供するのは</a:t>
            </a:r>
            <a:r>
              <a:rPr lang="en-US" altLang="ja-JP" dirty="0"/>
              <a:t>7%</a:t>
            </a:r>
          </a:p>
          <a:p>
            <a:pPr marL="719138" lvl="2" indent="0">
              <a:buNone/>
            </a:pPr>
            <a:endParaRPr lang="en-US" altLang="ja-JP" dirty="0"/>
          </a:p>
          <a:p>
            <a:pPr marL="719138" lvl="2" indent="0">
              <a:buNone/>
            </a:pPr>
            <a:endParaRPr lang="en-US" altLang="ja-JP" dirty="0"/>
          </a:p>
        </p:txBody>
      </p:sp>
      <p:sp>
        <p:nvSpPr>
          <p:cNvPr id="3" name="スライド番号プレースホルダー 2">
            <a:extLst>
              <a:ext uri="{FF2B5EF4-FFF2-40B4-BE49-F238E27FC236}">
                <a16:creationId xmlns:a16="http://schemas.microsoft.com/office/drawing/2014/main" id="{B50A4BFA-DBA2-CEA4-3747-EA958162DF1D}"/>
              </a:ext>
            </a:extLst>
          </p:cNvPr>
          <p:cNvSpPr>
            <a:spLocks noGrp="1"/>
          </p:cNvSpPr>
          <p:nvPr>
            <p:ph type="sldNum" sz="quarter" idx="11"/>
          </p:nvPr>
        </p:nvSpPr>
        <p:spPr/>
        <p:txBody>
          <a:bodyPr/>
          <a:lstStyle/>
          <a:p>
            <a:fld id="{1D297E8F-7A84-4DD5-9209-DE937918CEEE}" type="slidenum">
              <a:rPr kumimoji="1" lang="ja-JP" altLang="en-US" smtClean="0"/>
              <a:t>58</a:t>
            </a:fld>
            <a:endParaRPr kumimoji="1" lang="ja-JP" altLang="en-US"/>
          </a:p>
        </p:txBody>
      </p:sp>
      <p:sp>
        <p:nvSpPr>
          <p:cNvPr id="4" name="タイトル 3">
            <a:extLst>
              <a:ext uri="{FF2B5EF4-FFF2-40B4-BE49-F238E27FC236}">
                <a16:creationId xmlns:a16="http://schemas.microsoft.com/office/drawing/2014/main" id="{B28C9D2D-EAF8-BD0C-5609-B97729932CF5}"/>
              </a:ext>
            </a:extLst>
          </p:cNvPr>
          <p:cNvSpPr>
            <a:spLocks noGrp="1"/>
          </p:cNvSpPr>
          <p:nvPr>
            <p:ph type="title"/>
          </p:nvPr>
        </p:nvSpPr>
        <p:spPr/>
        <p:txBody>
          <a:bodyPr>
            <a:normAutofit/>
          </a:bodyPr>
          <a:lstStyle/>
          <a:p>
            <a:r>
              <a:rPr kumimoji="1" lang="ja-JP" altLang="en-US" dirty="0"/>
              <a:t>利用者による貢献</a:t>
            </a:r>
          </a:p>
        </p:txBody>
      </p:sp>
      <p:sp>
        <p:nvSpPr>
          <p:cNvPr id="6" name="テキスト ボックス 5">
            <a:extLst>
              <a:ext uri="{FF2B5EF4-FFF2-40B4-BE49-F238E27FC236}">
                <a16:creationId xmlns:a16="http://schemas.microsoft.com/office/drawing/2014/main" id="{A429D4AC-B238-C9F6-76CE-F13A43CA9DCB}"/>
              </a:ext>
            </a:extLst>
          </p:cNvPr>
          <p:cNvSpPr txBox="1"/>
          <p:nvPr/>
        </p:nvSpPr>
        <p:spPr>
          <a:xfrm>
            <a:off x="3370218" y="6357166"/>
            <a:ext cx="5373120" cy="461665"/>
          </a:xfrm>
          <a:prstGeom prst="rect">
            <a:avLst/>
          </a:prstGeom>
          <a:noFill/>
        </p:spPr>
        <p:txBody>
          <a:bodyPr wrap="square">
            <a:spAutoFit/>
          </a:bodyPr>
          <a:lstStyle/>
          <a:p>
            <a:r>
              <a:rPr lang="en-US" altLang="ja-JP" sz="1200" dirty="0"/>
              <a:t>Nature 2022 Many researchers say they’ll share data — but don’t (https://www.nature.com/articles/d41586-022-01692-1)</a:t>
            </a:r>
            <a:endParaRPr lang="ja-JP" altLang="en-US" sz="1200" dirty="0"/>
          </a:p>
        </p:txBody>
      </p:sp>
    </p:spTree>
    <p:extLst>
      <p:ext uri="{BB962C8B-B14F-4D97-AF65-F5344CB8AC3E}">
        <p14:creationId xmlns:p14="http://schemas.microsoft.com/office/powerpoint/2010/main" val="3782657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まとめ</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612000" y="1259999"/>
            <a:ext cx="7920000" cy="5508354"/>
          </a:xfrm>
        </p:spPr>
        <p:txBody>
          <a:bodyPr>
            <a:normAutofit lnSpcReduction="10000"/>
          </a:bodyPr>
          <a:lstStyle/>
          <a:p>
            <a:pPr marL="0" indent="0">
              <a:buNone/>
            </a:pPr>
            <a:r>
              <a:rPr kumimoji="1" lang="ja-JP" altLang="en-US" b="1" dirty="0">
                <a:solidFill>
                  <a:schemeClr val="accent1">
                    <a:lumMod val="75000"/>
                  </a:schemeClr>
                </a:solidFill>
                <a:latin typeface="メイリオ" panose="020B0604030504040204" pitchFamily="50" charset="-128"/>
                <a:ea typeface="メイリオ" panose="020B0604030504040204" pitchFamily="50" charset="-128"/>
              </a:rPr>
              <a:t>オープンサイエンスに</a:t>
            </a:r>
            <a:r>
              <a:rPr lang="ja-JP" altLang="en-US" b="1" dirty="0">
                <a:solidFill>
                  <a:schemeClr val="accent1">
                    <a:lumMod val="75000"/>
                  </a:schemeClr>
                </a:solidFill>
                <a:latin typeface="メイリオ" panose="020B0604030504040204" pitchFamily="50" charset="-128"/>
                <a:ea typeface="メイリオ" panose="020B0604030504040204" pitchFamily="50" charset="-128"/>
              </a:rPr>
              <a:t>よって</a:t>
            </a:r>
            <a:endParaRPr kumimoji="1"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 研究成果の公開が全学術分野で進展</a:t>
            </a:r>
            <a:endParaRPr lang="en-US" altLang="ja-JP" sz="20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国外、他分野交流の機会の拡大</a:t>
            </a:r>
            <a:endParaRPr lang="en-US" altLang="ja-JP" sz="16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「再現性の危機」の克服</a:t>
            </a:r>
            <a:endParaRPr lang="en-US" altLang="ja-JP" sz="16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公的助成の責務</a:t>
            </a:r>
            <a:endParaRPr kumimoji="1" lang="en-US" altLang="ja-JP" sz="2000"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 研究インフラによって研究環境に変化</a:t>
            </a:r>
            <a:endParaRPr lang="en-US" altLang="ja-JP" sz="20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研究インフラによる研究支援</a:t>
            </a:r>
            <a:endParaRPr lang="en-US" altLang="ja-JP" sz="1600" dirty="0">
              <a:latin typeface="メイリオ" panose="020B0604030504040204" pitchFamily="50" charset="-128"/>
              <a:ea typeface="メイリオ" panose="020B0604030504040204" pitchFamily="50" charset="-128"/>
            </a:endParaRPr>
          </a:p>
          <a:p>
            <a:pPr lvl="2"/>
            <a:r>
              <a:rPr lang="en-US" altLang="ja-JP" sz="1600" dirty="0">
                <a:latin typeface="メイリオ" panose="020B0604030504040204" pitchFamily="50" charset="-128"/>
                <a:ea typeface="メイリオ" panose="020B0604030504040204" pitchFamily="50" charset="-128"/>
              </a:rPr>
              <a:t>DMP</a:t>
            </a:r>
            <a:r>
              <a:rPr lang="ja-JP" altLang="en-US" sz="1600" dirty="0">
                <a:latin typeface="メイリオ" panose="020B0604030504040204" pitchFamily="50" charset="-128"/>
                <a:ea typeface="メイリオ" panose="020B0604030504040204" pitchFamily="50" charset="-128"/>
              </a:rPr>
              <a:t>による研究管理</a:t>
            </a:r>
            <a:endParaRPr lang="en-US" altLang="ja-JP" sz="1600" dirty="0">
              <a:latin typeface="メイリオ" panose="020B0604030504040204" pitchFamily="50" charset="-128"/>
              <a:ea typeface="メイリオ" panose="020B0604030504040204" pitchFamily="50" charset="-128"/>
            </a:endParaRPr>
          </a:p>
          <a:p>
            <a:pPr lvl="2"/>
            <a:r>
              <a:rPr lang="ja-JP" altLang="en-US" sz="1600" dirty="0">
                <a:latin typeface="メイリオ" panose="020B0604030504040204" pitchFamily="50" charset="-128"/>
                <a:ea typeface="メイリオ" panose="020B0604030504040204" pitchFamily="50" charset="-128"/>
              </a:rPr>
              <a:t>研究評価指標としての研究成果公開</a:t>
            </a:r>
            <a:endParaRPr lang="en-US" altLang="ja-JP" sz="2000" dirty="0">
              <a:latin typeface="メイリオ" panose="020B0604030504040204" pitchFamily="50" charset="-128"/>
              <a:ea typeface="メイリオ" panose="020B0604030504040204" pitchFamily="50" charset="-128"/>
            </a:endParaRPr>
          </a:p>
          <a:p>
            <a:pPr marL="457200" lvl="1" indent="0">
              <a:buNone/>
            </a:pPr>
            <a:endParaRPr kumimoji="1" lang="en-US" altLang="ja-JP" sz="1800" dirty="0">
              <a:latin typeface="メイリオ" panose="020B0604030504040204" pitchFamily="50" charset="-128"/>
              <a:ea typeface="メイリオ" panose="020B0604030504040204" pitchFamily="50" charset="-128"/>
            </a:endParaRPr>
          </a:p>
          <a:p>
            <a:pPr marL="0" indent="0">
              <a:buNone/>
            </a:pPr>
            <a:r>
              <a:rPr lang="ja-JP" altLang="en-US" b="1" dirty="0">
                <a:solidFill>
                  <a:schemeClr val="accent1">
                    <a:lumMod val="75000"/>
                  </a:schemeClr>
                </a:solidFill>
                <a:latin typeface="メイリオ" panose="020B0604030504040204" pitchFamily="50" charset="-128"/>
                <a:ea typeface="メイリオ" panose="020B0604030504040204" pitchFamily="50" charset="-128"/>
              </a:rPr>
              <a:t>データ公開のためには</a:t>
            </a:r>
            <a:endParaRPr lang="en-US" altLang="ja-JP" b="1" dirty="0">
              <a:solidFill>
                <a:schemeClr val="accent1">
                  <a:lumMod val="75000"/>
                </a:schemeClr>
              </a:solidFill>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データマネージメントプラン（</a:t>
            </a:r>
            <a:r>
              <a:rPr lang="en-US" altLang="ja-JP" sz="2000" dirty="0">
                <a:latin typeface="メイリオ" panose="020B0604030504040204" pitchFamily="50" charset="-128"/>
                <a:ea typeface="メイリオ" panose="020B0604030504040204" pitchFamily="50" charset="-128"/>
              </a:rPr>
              <a:t>DMP</a:t>
            </a:r>
            <a:r>
              <a:rPr lang="ja-JP" altLang="en-US" sz="2000" dirty="0">
                <a:latin typeface="メイリオ" panose="020B0604030504040204" pitchFamily="50" charset="-128"/>
                <a:ea typeface="メイリオ" panose="020B0604030504040204" pitchFamily="50" charset="-128"/>
              </a:rPr>
              <a:t>）によるデータ管理</a:t>
            </a:r>
            <a:endParaRPr lang="en-US" altLang="ja-JP" sz="20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データ公開時のメタデータとなる</a:t>
            </a:r>
            <a:endParaRPr lang="en-US" altLang="ja-JP" sz="18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公開可否を判断する資料</a:t>
            </a:r>
            <a:endParaRPr lang="en-US" altLang="ja-JP" sz="1800"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よりよいデータ公開環境を構築するためには、コミュニティによるサポート、既存の公開ルールの見直しが必要</a:t>
            </a:r>
            <a:endParaRPr lang="en-US" altLang="ja-JP" dirty="0">
              <a:latin typeface="メイリオ" panose="020B0604030504040204" pitchFamily="50" charset="-128"/>
              <a:ea typeface="メイリオ" panose="020B0604030504040204" pitchFamily="50" charset="-128"/>
            </a:endParaRPr>
          </a:p>
          <a:p>
            <a:pPr marL="457200" lvl="1" indent="0">
              <a:buNone/>
            </a:pPr>
            <a:endParaRPr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研究データの公開で相談したいことがあれば</a:t>
            </a:r>
            <a:endParaRPr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NII RCOS</a:t>
            </a:r>
            <a:r>
              <a:rPr lang="ja-JP" altLang="en-US" dirty="0">
                <a:latin typeface="メイリオ" panose="020B0604030504040204" pitchFamily="50" charset="-128"/>
                <a:ea typeface="メイリオ" panose="020B0604030504040204" pitchFamily="50" charset="-128"/>
              </a:rPr>
              <a:t>にご連絡ください！</a:t>
            </a:r>
            <a:endParaRPr lang="en-US" altLang="ja-JP" dirty="0">
              <a:latin typeface="メイリオ" panose="020B0604030504040204" pitchFamily="50" charset="-128"/>
              <a:ea typeface="メイリオ" panose="020B0604030504040204" pitchFamily="50" charset="-128"/>
            </a:endParaRPr>
          </a:p>
        </p:txBody>
      </p:sp>
      <p:sp>
        <p:nvSpPr>
          <p:cNvPr id="4" name="日付プレースホルダー 3">
            <a:extLst>
              <a:ext uri="{FF2B5EF4-FFF2-40B4-BE49-F238E27FC236}">
                <a16:creationId xmlns:a16="http://schemas.microsoft.com/office/drawing/2014/main" id="{AFC7F5C0-25A7-405E-AB07-3528D8CC3535}"/>
              </a:ext>
            </a:extLst>
          </p:cNvPr>
          <p:cNvSpPr>
            <a:spLocks noGrp="1"/>
          </p:cNvSpPr>
          <p:nvPr>
            <p:ph type="dt" sz="half" idx="4294967295"/>
          </p:nvPr>
        </p:nvSpPr>
        <p:spPr/>
        <p:txBody>
          <a:bodyPr/>
          <a:lstStyle/>
          <a:p>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6B75DDF2-CCBA-47C8-80C1-56215898B5A1}"/>
              </a:ext>
            </a:extLst>
          </p:cNvPr>
          <p:cNvSpPr>
            <a:spLocks noGrp="1"/>
          </p:cNvSpPr>
          <p:nvPr>
            <p:ph type="sldNum" sz="quarter" idx="4294967295"/>
          </p:nvPr>
        </p:nvSpPr>
        <p:spPr>
          <a:xfrm>
            <a:off x="8604000" y="6587999"/>
            <a:ext cx="540000" cy="270000"/>
          </a:xfrm>
        </p:spPr>
        <p:txBody>
          <a:bodyPr/>
          <a:lstStyle/>
          <a:p>
            <a:fld id="{1D297E8F-7A84-4DD5-9209-DE937918CEEE}" type="slidenum">
              <a:rPr kumimoji="1" lang="ja-JP" altLang="en-US" smtClean="0">
                <a:latin typeface="メイリオ" panose="020B0604030504040204" pitchFamily="50" charset="-128"/>
                <a:ea typeface="メイリオ" panose="020B0604030504040204" pitchFamily="50" charset="-128"/>
              </a:rPr>
              <a:t>59</a:t>
            </a:fld>
            <a:endParaRPr kumimoji="1" lang="ja-JP" altLang="en-US">
              <a:latin typeface="メイリオ" panose="020B0604030504040204" pitchFamily="50" charset="-128"/>
              <a:ea typeface="メイリオ" panose="020B0604030504040204" pitchFamily="50" charset="-128"/>
            </a:endParaRPr>
          </a:p>
        </p:txBody>
      </p:sp>
      <p:pic>
        <p:nvPicPr>
          <p:cNvPr id="6" name="Picture 2" descr="集合している人たちのイラスト（白衣）">
            <a:extLst>
              <a:ext uri="{FF2B5EF4-FFF2-40B4-BE49-F238E27FC236}">
                <a16:creationId xmlns:a16="http://schemas.microsoft.com/office/drawing/2014/main" id="{DB99DC98-2D1E-44EB-90A8-297A017C38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8083" y="1484710"/>
            <a:ext cx="1958355" cy="1590184"/>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AC152E3A-A16F-42FE-B701-E6689059B8AA}"/>
              </a:ext>
            </a:extLst>
          </p:cNvPr>
          <p:cNvSpPr/>
          <p:nvPr/>
        </p:nvSpPr>
        <p:spPr>
          <a:xfrm>
            <a:off x="749330" y="5717199"/>
            <a:ext cx="7645339" cy="8877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7458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98AB-7CA7-0248-CED7-ABFD047AC81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CC78207-1422-6AE5-99A4-3B7C43B5DF3B}"/>
              </a:ext>
            </a:extLst>
          </p:cNvPr>
          <p:cNvSpPr>
            <a:spLocks noGrp="1"/>
          </p:cNvSpPr>
          <p:nvPr>
            <p:ph type="title"/>
          </p:nvPr>
        </p:nvSpPr>
        <p:spPr/>
        <p:txBody>
          <a:bodyPr>
            <a:normAutofit/>
          </a:bodyPr>
          <a:lstStyle/>
          <a:p>
            <a:r>
              <a:rPr kumimoji="1" lang="ja-JP" altLang="en-US" dirty="0"/>
              <a:t>分野別オープンアクセスの</a:t>
            </a:r>
            <a:r>
              <a:rPr lang="ja-JP" altLang="en-US" dirty="0"/>
              <a:t>割合</a:t>
            </a:r>
            <a:endParaRPr kumimoji="1" lang="ja-JP" altLang="en-US" dirty="0"/>
          </a:p>
        </p:txBody>
      </p:sp>
      <p:sp>
        <p:nvSpPr>
          <p:cNvPr id="8" name="テキスト ボックス 7">
            <a:extLst>
              <a:ext uri="{FF2B5EF4-FFF2-40B4-BE49-F238E27FC236}">
                <a16:creationId xmlns:a16="http://schemas.microsoft.com/office/drawing/2014/main" id="{AE535FA3-5B03-2A87-CE38-76AD28B37DDB}"/>
              </a:ext>
            </a:extLst>
          </p:cNvPr>
          <p:cNvSpPr txBox="1"/>
          <p:nvPr/>
        </p:nvSpPr>
        <p:spPr>
          <a:xfrm>
            <a:off x="3096215" y="6419497"/>
            <a:ext cx="5894434" cy="276999"/>
          </a:xfrm>
          <a:prstGeom prst="rect">
            <a:avLst/>
          </a:prstGeom>
          <a:noFill/>
        </p:spPr>
        <p:txBody>
          <a:bodyPr wrap="none" rtlCol="0">
            <a:spAutoFit/>
          </a:bodyPr>
          <a:lstStyle/>
          <a:p>
            <a:r>
              <a:rPr kumimoji="1" lang="en-US" altLang="ja-JP" sz="1200" dirty="0" err="1"/>
              <a:t>Ref:OECD</a:t>
            </a:r>
            <a:r>
              <a:rPr kumimoji="1" lang="en-US" altLang="ja-JP" sz="1200" dirty="0"/>
              <a:t> 2023 Open Science Outlook(https://doi.org/10.54677/GIIC6829)</a:t>
            </a:r>
            <a:endParaRPr kumimoji="1" lang="ja-JP" altLang="en-US" sz="1200" dirty="0"/>
          </a:p>
        </p:txBody>
      </p:sp>
      <p:sp>
        <p:nvSpPr>
          <p:cNvPr id="10" name="コンテンツ プレースホルダー 2">
            <a:extLst>
              <a:ext uri="{FF2B5EF4-FFF2-40B4-BE49-F238E27FC236}">
                <a16:creationId xmlns:a16="http://schemas.microsoft.com/office/drawing/2014/main" id="{C0093730-0B90-88E4-F5CE-0E55A9CC83B2}"/>
              </a:ext>
            </a:extLst>
          </p:cNvPr>
          <p:cNvSpPr txBox="1">
            <a:spLocks/>
          </p:cNvSpPr>
          <p:nvPr/>
        </p:nvSpPr>
        <p:spPr>
          <a:xfrm>
            <a:off x="1128589" y="5918327"/>
            <a:ext cx="7197263" cy="557656"/>
          </a:xfrm>
          <a:prstGeom prst="rect">
            <a:avLst/>
          </a:prstGeom>
        </p:spPr>
        <p:txBody>
          <a:bodyPr vert="horz" lIns="91440" tIns="45720" rIns="91440" bIns="45720" rtlCol="0">
            <a:normAutofit fontScale="92500"/>
          </a:bodyPr>
          <a:lstStyle>
            <a:lvl1pPr marL="268288" indent="-268288" algn="l" defTabSz="685800" rtl="0" eaLnBrk="1" latinLnBrk="0" hangingPunct="1">
              <a:lnSpc>
                <a:spcPct val="100000"/>
              </a:lnSpc>
              <a:spcBef>
                <a:spcPts val="0"/>
              </a:spcBef>
              <a:buFont typeface="メイリオ" panose="020B0604030504040204" pitchFamily="50" charset="-128"/>
              <a:buChar char="•"/>
              <a:defRPr kumimoji="1" sz="2800" kern="1200" baseline="0">
                <a:solidFill>
                  <a:schemeClr val="tx1"/>
                </a:solidFill>
                <a:latin typeface="+mn-lt"/>
                <a:ea typeface="+mn-ea"/>
                <a:cs typeface="+mn-cs"/>
              </a:defRPr>
            </a:lvl1pPr>
            <a:lvl2pPr marL="623888" indent="-263525" algn="l" defTabSz="685800" rtl="0" eaLnBrk="1" latinLnBrk="0" hangingPunct="1">
              <a:lnSpc>
                <a:spcPct val="100000"/>
              </a:lnSpc>
              <a:spcBef>
                <a:spcPts val="0"/>
              </a:spcBef>
              <a:buFont typeface="メイリオ" panose="020B0604030504040204" pitchFamily="50" charset="-128"/>
              <a:buChar char="•"/>
              <a:defRPr kumimoji="1" sz="2400" kern="1200" baseline="0">
                <a:solidFill>
                  <a:schemeClr val="tx1"/>
                </a:solidFill>
                <a:latin typeface="+mn-lt"/>
                <a:ea typeface="+mn-ea"/>
                <a:cs typeface="+mn-cs"/>
              </a:defRPr>
            </a:lvl2pPr>
            <a:lvl3pPr marL="989013" indent="-269875" algn="l" defTabSz="685800" rtl="0" eaLnBrk="1" latinLnBrk="0" hangingPunct="1">
              <a:lnSpc>
                <a:spcPct val="100000"/>
              </a:lnSpc>
              <a:spcBef>
                <a:spcPts val="0"/>
              </a:spcBef>
              <a:buFont typeface="メイリオ" panose="020B0604030504040204" pitchFamily="50" charset="-128"/>
              <a:buChar char="•"/>
              <a:defRPr kumimoji="1" sz="2000" kern="1200" baseline="0">
                <a:solidFill>
                  <a:schemeClr val="tx1"/>
                </a:solidFill>
                <a:latin typeface="+mn-lt"/>
                <a:ea typeface="+mn-ea"/>
                <a:cs typeface="+mn-cs"/>
              </a:defRPr>
            </a:lvl3pPr>
            <a:lvl4pPr marL="126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4pPr>
            <a:lvl5pPr marL="1620000" indent="-180000" algn="l" defTabSz="685800" rtl="0" eaLnBrk="1" latinLnBrk="0" hangingPunct="1">
              <a:lnSpc>
                <a:spcPct val="100000"/>
              </a:lnSpc>
              <a:spcBef>
                <a:spcPts val="0"/>
              </a:spcBef>
              <a:buFont typeface="メイリオ" panose="020B0604030504040204" pitchFamily="50" charset="-128"/>
              <a:buChar char="•"/>
              <a:defRPr kumimoji="1" sz="1600" kern="120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Font typeface="メイリオ" panose="020B0604030504040204" pitchFamily="50" charset="-128"/>
              <a:buNone/>
            </a:pPr>
            <a:r>
              <a:rPr lang="en-US" altLang="ja-JP" sz="1800" dirty="0"/>
              <a:t>2012 </a:t>
            </a:r>
            <a:r>
              <a:rPr lang="ja-JP" altLang="en-US" sz="1800" dirty="0"/>
              <a:t>年から </a:t>
            </a:r>
            <a:r>
              <a:rPr lang="en-US" altLang="ja-JP" sz="1800" dirty="0"/>
              <a:t>2021 </a:t>
            </a:r>
            <a:r>
              <a:rPr lang="ja-JP" altLang="en-US" sz="1800" dirty="0"/>
              <a:t>年までのアクセスタイプ別・分野別の論文数シェア</a:t>
            </a:r>
          </a:p>
        </p:txBody>
      </p:sp>
      <p:sp>
        <p:nvSpPr>
          <p:cNvPr id="11" name="テキスト ボックス 10">
            <a:extLst>
              <a:ext uri="{FF2B5EF4-FFF2-40B4-BE49-F238E27FC236}">
                <a16:creationId xmlns:a16="http://schemas.microsoft.com/office/drawing/2014/main" id="{D356BC2D-070E-E854-9A60-8B20FB378BED}"/>
              </a:ext>
            </a:extLst>
          </p:cNvPr>
          <p:cNvSpPr txBox="1"/>
          <p:nvPr/>
        </p:nvSpPr>
        <p:spPr>
          <a:xfrm>
            <a:off x="1794605" y="2116882"/>
            <a:ext cx="621580" cy="307777"/>
          </a:xfrm>
          <a:prstGeom prst="rect">
            <a:avLst/>
          </a:prstGeom>
          <a:noFill/>
        </p:spPr>
        <p:txBody>
          <a:bodyPr wrap="none" rtlCol="0">
            <a:spAutoFit/>
          </a:bodyPr>
          <a:lstStyle/>
          <a:p>
            <a:r>
              <a:rPr kumimoji="1" lang="ja-JP" altLang="en-US" sz="1400" dirty="0"/>
              <a:t>非</a:t>
            </a:r>
            <a:r>
              <a:rPr kumimoji="1" lang="en-US" altLang="ja-JP" sz="1400" dirty="0"/>
              <a:t>OA</a:t>
            </a:r>
            <a:endParaRPr kumimoji="1" lang="ja-JP" altLang="en-US" sz="1400" dirty="0"/>
          </a:p>
        </p:txBody>
      </p:sp>
      <p:pic>
        <p:nvPicPr>
          <p:cNvPr id="13" name="コンテンツ プレースホルダー 12">
            <a:extLst>
              <a:ext uri="{FF2B5EF4-FFF2-40B4-BE49-F238E27FC236}">
                <a16:creationId xmlns:a16="http://schemas.microsoft.com/office/drawing/2014/main" id="{10B35DD6-7BD2-B07D-C378-40D5611DCFBA}"/>
              </a:ext>
            </a:extLst>
          </p:cNvPr>
          <p:cNvPicPr>
            <a:picLocks noGrp="1" noChangeAspect="1"/>
          </p:cNvPicPr>
          <p:nvPr>
            <p:ph idx="1"/>
          </p:nvPr>
        </p:nvPicPr>
        <p:blipFill rotWithShape="1">
          <a:blip r:embed="rId2"/>
          <a:srcRect l="1662" r="19236"/>
          <a:stretch/>
        </p:blipFill>
        <p:spPr>
          <a:xfrm>
            <a:off x="137351" y="1338140"/>
            <a:ext cx="5917728" cy="4177494"/>
          </a:xfrm>
          <a:prstGeom prst="rect">
            <a:avLst/>
          </a:prstGeom>
        </p:spPr>
      </p:pic>
      <p:sp>
        <p:nvSpPr>
          <p:cNvPr id="12" name="テキスト ボックス 11">
            <a:extLst>
              <a:ext uri="{FF2B5EF4-FFF2-40B4-BE49-F238E27FC236}">
                <a16:creationId xmlns:a16="http://schemas.microsoft.com/office/drawing/2014/main" id="{EF3EBCE7-3180-EB2C-AB7C-516272B2DCBC}"/>
              </a:ext>
            </a:extLst>
          </p:cNvPr>
          <p:cNvSpPr txBox="1"/>
          <p:nvPr/>
        </p:nvSpPr>
        <p:spPr>
          <a:xfrm>
            <a:off x="5266874" y="1898103"/>
            <a:ext cx="621580" cy="307777"/>
          </a:xfrm>
          <a:prstGeom prst="rect">
            <a:avLst/>
          </a:prstGeom>
          <a:noFill/>
        </p:spPr>
        <p:txBody>
          <a:bodyPr wrap="none" rtlCol="0">
            <a:spAutoFit/>
          </a:bodyPr>
          <a:lstStyle/>
          <a:p>
            <a:r>
              <a:rPr kumimoji="1" lang="ja-JP" altLang="en-US" sz="1400" dirty="0"/>
              <a:t>非</a:t>
            </a:r>
            <a:r>
              <a:rPr kumimoji="1" lang="en-US" altLang="ja-JP" sz="1400" dirty="0"/>
              <a:t>OA</a:t>
            </a:r>
            <a:endParaRPr kumimoji="1" lang="ja-JP" altLang="en-US" sz="1400" dirty="0"/>
          </a:p>
        </p:txBody>
      </p:sp>
      <p:sp>
        <p:nvSpPr>
          <p:cNvPr id="15" name="四角形: 角を丸くする 14">
            <a:extLst>
              <a:ext uri="{FF2B5EF4-FFF2-40B4-BE49-F238E27FC236}">
                <a16:creationId xmlns:a16="http://schemas.microsoft.com/office/drawing/2014/main" id="{B0198FAF-DA1C-0630-6A0C-630B9DE6CBD3}"/>
              </a:ext>
            </a:extLst>
          </p:cNvPr>
          <p:cNvSpPr/>
          <p:nvPr/>
        </p:nvSpPr>
        <p:spPr>
          <a:xfrm>
            <a:off x="508777" y="1813570"/>
            <a:ext cx="5493967" cy="38650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EA519105-D463-1764-7987-F1F749AC9B18}"/>
              </a:ext>
            </a:extLst>
          </p:cNvPr>
          <p:cNvSpPr/>
          <p:nvPr/>
        </p:nvSpPr>
        <p:spPr>
          <a:xfrm>
            <a:off x="508776" y="3615825"/>
            <a:ext cx="5493967" cy="22538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7E9E9B7-3140-E8CA-2C0B-5C64A16210F6}"/>
              </a:ext>
            </a:extLst>
          </p:cNvPr>
          <p:cNvSpPr txBox="1"/>
          <p:nvPr/>
        </p:nvSpPr>
        <p:spPr>
          <a:xfrm>
            <a:off x="6156339" y="1542733"/>
            <a:ext cx="2760682" cy="3570208"/>
          </a:xfrm>
          <a:prstGeom prst="rect">
            <a:avLst/>
          </a:prstGeom>
          <a:noFill/>
          <a:ln>
            <a:solidFill>
              <a:schemeClr val="tx1"/>
            </a:solidFill>
          </a:ln>
        </p:spPr>
        <p:txBody>
          <a:bodyPr wrap="square" rtlCol="0">
            <a:spAutoFit/>
          </a:bodyPr>
          <a:lstStyle/>
          <a:p>
            <a:r>
              <a:rPr kumimoji="1" lang="ja-JP" altLang="en-US" dirty="0">
                <a:solidFill>
                  <a:schemeClr val="bg2">
                    <a:lumMod val="50000"/>
                  </a:schemeClr>
                </a:solidFill>
              </a:rPr>
              <a:t>■</a:t>
            </a:r>
            <a:r>
              <a:rPr kumimoji="1" lang="ja-JP" altLang="en-US" sz="1400" dirty="0"/>
              <a:t>ダイアモンド</a:t>
            </a:r>
            <a:r>
              <a:rPr kumimoji="1" lang="en-US" altLang="ja-JP" sz="1400" dirty="0"/>
              <a:t>OA</a:t>
            </a:r>
            <a:r>
              <a:rPr kumimoji="1" lang="ja-JP" altLang="en-US" sz="1400" dirty="0"/>
              <a:t>：</a:t>
            </a:r>
            <a:endParaRPr kumimoji="1" lang="en-US" altLang="ja-JP" sz="1400" dirty="0"/>
          </a:p>
          <a:p>
            <a:r>
              <a:rPr kumimoji="1" lang="ja-JP" altLang="en-US" sz="1400" dirty="0"/>
              <a:t>著者ではない団体が掲載料を支払うことで、無料で購読できる</a:t>
            </a:r>
            <a:endParaRPr kumimoji="1" lang="en-US" altLang="ja-JP" sz="1400" dirty="0"/>
          </a:p>
          <a:p>
            <a:r>
              <a:rPr kumimoji="1" lang="ja-JP" altLang="en-US" dirty="0">
                <a:solidFill>
                  <a:schemeClr val="accent4">
                    <a:lumMod val="60000"/>
                    <a:lumOff val="40000"/>
                  </a:schemeClr>
                </a:solidFill>
              </a:rPr>
              <a:t>■</a:t>
            </a:r>
            <a:r>
              <a:rPr kumimoji="1" lang="ja-JP" altLang="en-US" sz="1400" dirty="0"/>
              <a:t>ゴールド</a:t>
            </a:r>
            <a:r>
              <a:rPr kumimoji="1" lang="en-US" altLang="ja-JP" sz="1400" dirty="0"/>
              <a:t>OA</a:t>
            </a:r>
            <a:r>
              <a:rPr kumimoji="1" lang="ja-JP" altLang="en-US" sz="1400" dirty="0"/>
              <a:t>：</a:t>
            </a:r>
            <a:endParaRPr kumimoji="1" lang="en-US" altLang="ja-JP" sz="1400" dirty="0"/>
          </a:p>
          <a:p>
            <a:r>
              <a:rPr kumimoji="1" lang="ja-JP" altLang="en-US" sz="1400" dirty="0"/>
              <a:t>著者が掲載料を支払</a:t>
            </a:r>
            <a:r>
              <a:rPr lang="ja-JP" altLang="en-US" sz="1400" dirty="0"/>
              <a:t>うことで、無料で購読できる</a:t>
            </a:r>
            <a:endParaRPr kumimoji="1" lang="en-US" altLang="ja-JP" sz="1400" dirty="0"/>
          </a:p>
          <a:p>
            <a:r>
              <a:rPr lang="ja-JP" altLang="en-US" dirty="0">
                <a:solidFill>
                  <a:schemeClr val="accent2"/>
                </a:solidFill>
              </a:rPr>
              <a:t>■</a:t>
            </a:r>
            <a:r>
              <a:rPr lang="ja-JP" altLang="en-US" sz="1400" dirty="0"/>
              <a:t>ハイブリッド</a:t>
            </a:r>
            <a:r>
              <a:rPr lang="en-US" altLang="ja-JP" sz="1400" dirty="0"/>
              <a:t>:</a:t>
            </a:r>
          </a:p>
          <a:p>
            <a:r>
              <a:rPr kumimoji="1" lang="ja-JP" altLang="en-US" sz="1400" dirty="0"/>
              <a:t>著者が掲載料を払って</a:t>
            </a:r>
            <a:r>
              <a:rPr lang="ja-JP" altLang="en-US" sz="1400" dirty="0"/>
              <a:t>無料で購読できる論文と購読料が必要な論文が混在する</a:t>
            </a:r>
            <a:endParaRPr kumimoji="1" lang="en-US" altLang="ja-JP" sz="1400" dirty="0"/>
          </a:p>
          <a:p>
            <a:r>
              <a:rPr lang="ja-JP" altLang="en-US" dirty="0">
                <a:solidFill>
                  <a:srgbClr val="C00000"/>
                </a:solidFill>
              </a:rPr>
              <a:t>■</a:t>
            </a:r>
            <a:r>
              <a:rPr lang="ja-JP" altLang="en-US" sz="1400" dirty="0"/>
              <a:t>ブロンズ</a:t>
            </a:r>
            <a:r>
              <a:rPr lang="en-US" altLang="ja-JP" sz="1400" dirty="0"/>
              <a:t>OA</a:t>
            </a:r>
            <a:r>
              <a:rPr lang="ja-JP" altLang="en-US" sz="1400" dirty="0"/>
              <a:t>：</a:t>
            </a:r>
            <a:endParaRPr lang="en-US" altLang="ja-JP" sz="1400" dirty="0"/>
          </a:p>
          <a:p>
            <a:r>
              <a:rPr lang="ja-JP" altLang="en-US" sz="1400" dirty="0"/>
              <a:t>ライセンス不明だが、無料で購読できる</a:t>
            </a:r>
            <a:endParaRPr lang="en-US" altLang="ja-JP" sz="1400" dirty="0"/>
          </a:p>
          <a:p>
            <a:r>
              <a:rPr lang="ja-JP" altLang="en-US" sz="1400" dirty="0">
                <a:solidFill>
                  <a:srgbClr val="00B050"/>
                </a:solidFill>
              </a:rPr>
              <a:t>■</a:t>
            </a:r>
            <a:r>
              <a:rPr lang="ja-JP" altLang="en-US" sz="1400" dirty="0"/>
              <a:t>グリーン</a:t>
            </a:r>
            <a:r>
              <a:rPr lang="en-US" altLang="ja-JP" sz="1400" dirty="0"/>
              <a:t>OA</a:t>
            </a:r>
            <a:r>
              <a:rPr lang="ja-JP" altLang="en-US" sz="1400" dirty="0"/>
              <a:t>：</a:t>
            </a:r>
            <a:endParaRPr lang="en-US" altLang="ja-JP" sz="1400" dirty="0"/>
          </a:p>
          <a:p>
            <a:r>
              <a:rPr lang="ja-JP" altLang="en-US" sz="1400" dirty="0"/>
              <a:t>著者が機関リポジトリで公開</a:t>
            </a:r>
            <a:r>
              <a:rPr kumimoji="1" lang="ja-JP" altLang="en-US" sz="1400" dirty="0"/>
              <a:t>　</a:t>
            </a:r>
          </a:p>
        </p:txBody>
      </p:sp>
    </p:spTree>
    <p:extLst>
      <p:ext uri="{BB962C8B-B14F-4D97-AF65-F5344CB8AC3E}">
        <p14:creationId xmlns:p14="http://schemas.microsoft.com/office/powerpoint/2010/main" val="3694708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F8E403E8-99C7-4B5B-BBBE-B5F5821CDF2E}"/>
              </a:ext>
            </a:extLst>
          </p:cNvPr>
          <p:cNvSpPr>
            <a:spLocks noGrp="1"/>
          </p:cNvSpPr>
          <p:nvPr>
            <p:ph type="sldNum" sz="quarter" idx="10"/>
          </p:nvPr>
        </p:nvSpPr>
        <p:spPr/>
        <p:txBody>
          <a:bodyPr/>
          <a:lstStyle/>
          <a:p>
            <a:fld id="{1D297E8F-7A84-4DD5-9209-DE937918CEEE}" type="slidenum">
              <a:rPr lang="ja-JP" altLang="en-US" smtClean="0">
                <a:latin typeface="メイリオ" panose="020B0604030504040204" pitchFamily="50" charset="-128"/>
                <a:ea typeface="メイリオ" panose="020B0604030504040204" pitchFamily="50" charset="-128"/>
              </a:rPr>
              <a:pPr/>
              <a:t>60</a:t>
            </a:fld>
            <a:endParaRPr lang="ja-JP" altLang="en-US">
              <a:latin typeface="メイリオ" panose="020B0604030504040204" pitchFamily="50" charset="-128"/>
              <a:ea typeface="メイリオ" panose="020B0604030504040204" pitchFamily="50" charset="-128"/>
            </a:endParaRPr>
          </a:p>
        </p:txBody>
      </p:sp>
      <p:grpSp>
        <p:nvGrpSpPr>
          <p:cNvPr id="6" name="グループ化 5">
            <a:extLst>
              <a:ext uri="{FF2B5EF4-FFF2-40B4-BE49-F238E27FC236}">
                <a16:creationId xmlns:a16="http://schemas.microsoft.com/office/drawing/2014/main" id="{F6286226-6791-4AA5-A336-8CB127EE033B}"/>
              </a:ext>
            </a:extLst>
          </p:cNvPr>
          <p:cNvGrpSpPr/>
          <p:nvPr/>
        </p:nvGrpSpPr>
        <p:grpSpPr>
          <a:xfrm>
            <a:off x="5330463" y="3631989"/>
            <a:ext cx="2861037" cy="1307531"/>
            <a:chOff x="2702472" y="2489769"/>
            <a:chExt cx="3739054" cy="1623046"/>
          </a:xfrm>
        </p:grpSpPr>
        <p:pic>
          <p:nvPicPr>
            <p:cNvPr id="7" name="図 6">
              <a:extLst>
                <a:ext uri="{FF2B5EF4-FFF2-40B4-BE49-F238E27FC236}">
                  <a16:creationId xmlns:a16="http://schemas.microsoft.com/office/drawing/2014/main" id="{309BE6DA-46D9-4198-ACA4-1E9E1337F1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227295" y="2489769"/>
              <a:ext cx="2689411" cy="761154"/>
            </a:xfrm>
            <a:prstGeom prst="rect">
              <a:avLst/>
            </a:prstGeom>
          </p:spPr>
        </p:pic>
        <p:sp>
          <p:nvSpPr>
            <p:cNvPr id="8" name="テキスト ボックス 7">
              <a:extLst>
                <a:ext uri="{FF2B5EF4-FFF2-40B4-BE49-F238E27FC236}">
                  <a16:creationId xmlns:a16="http://schemas.microsoft.com/office/drawing/2014/main" id="{DF370219-1FD6-480E-96C2-DCAA368F6948}"/>
                </a:ext>
              </a:extLst>
            </p:cNvPr>
            <p:cNvSpPr txBox="1"/>
            <p:nvPr/>
          </p:nvSpPr>
          <p:spPr>
            <a:xfrm>
              <a:off x="3082627" y="3658884"/>
              <a:ext cx="2978742" cy="453931"/>
            </a:xfrm>
            <a:prstGeom prst="rect">
              <a:avLst/>
            </a:prstGeom>
            <a:noFill/>
          </p:spPr>
          <p:txBody>
            <a:bodyPr wrap="none" rtlCol="0">
              <a:spAutoFit/>
            </a:bodyPr>
            <a:lstStyle/>
            <a:p>
              <a:pPr algn="ctr"/>
              <a:r>
                <a:rPr lang="en-US" altLang="ja-JP" sz="2000" dirty="0">
                  <a:solidFill>
                    <a:schemeClr val="bg1">
                      <a:lumMod val="65000"/>
                    </a:schemeClr>
                  </a:solidFill>
                  <a:latin typeface="メイリオ" panose="020B0604030504040204" pitchFamily="50" charset="-128"/>
                  <a:ea typeface="メイリオ" panose="020B0604030504040204" pitchFamily="50" charset="-128"/>
                </a:rPr>
                <a:t>asaoka</a:t>
              </a:r>
              <a:r>
                <a:rPr kumimoji="1" lang="en-US" altLang="ja-JP" sz="2000" dirty="0">
                  <a:solidFill>
                    <a:schemeClr val="bg1">
                      <a:lumMod val="65000"/>
                    </a:schemeClr>
                  </a:solidFill>
                  <a:latin typeface="メイリオ" panose="020B0604030504040204" pitchFamily="50" charset="-128"/>
                  <a:ea typeface="メイリオ" panose="020B0604030504040204" pitchFamily="50" charset="-128"/>
                </a:rPr>
                <a:t>@nii.ac.jp</a:t>
              </a:r>
              <a:endParaRPr kumimoji="1" lang="ja-JP" altLang="en-US" sz="2000" dirty="0">
                <a:solidFill>
                  <a:schemeClr val="bg1">
                    <a:lumMod val="65000"/>
                  </a:schemeClr>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5F0F8EB-841C-4873-B0F8-A3817EBCDF39}"/>
                </a:ext>
              </a:extLst>
            </p:cNvPr>
            <p:cNvSpPr txBox="1"/>
            <p:nvPr/>
          </p:nvSpPr>
          <p:spPr>
            <a:xfrm>
              <a:off x="2702472" y="3242047"/>
              <a:ext cx="3739054" cy="453931"/>
            </a:xfrm>
            <a:prstGeom prst="rect">
              <a:avLst/>
            </a:prstGeom>
            <a:noFill/>
          </p:spPr>
          <p:txBody>
            <a:bodyPr wrap="none" rtlCol="0">
              <a:spAutoFit/>
            </a:bodyPr>
            <a:lstStyle/>
            <a:p>
              <a:pPr algn="ctr"/>
              <a:r>
                <a:rPr lang="en-US" altLang="ja-JP" sz="2000" dirty="0">
                  <a:solidFill>
                    <a:schemeClr val="bg1">
                      <a:lumMod val="65000"/>
                    </a:schemeClr>
                  </a:solidFill>
                  <a:latin typeface="メイリオ" panose="020B0604030504040204" pitchFamily="50" charset="-128"/>
                  <a:ea typeface="メイリオ" panose="020B0604030504040204" pitchFamily="50" charset="-128"/>
                </a:rPr>
                <a:t>https://rcos.nii.ac.jp/</a:t>
              </a:r>
              <a:endParaRPr kumimoji="1" lang="ja-JP" altLang="en-US" sz="2000" dirty="0">
                <a:solidFill>
                  <a:schemeClr val="bg1">
                    <a:lumMod val="65000"/>
                  </a:schemeClr>
                </a:solidFill>
                <a:latin typeface="メイリオ" panose="020B0604030504040204" pitchFamily="50" charset="-128"/>
                <a:ea typeface="メイリオ" panose="020B0604030504040204" pitchFamily="50" charset="-128"/>
              </a:endParaRPr>
            </a:p>
          </p:txBody>
        </p:sp>
      </p:grpSp>
      <p:sp>
        <p:nvSpPr>
          <p:cNvPr id="10" name="正方形/長方形 9">
            <a:extLst>
              <a:ext uri="{FF2B5EF4-FFF2-40B4-BE49-F238E27FC236}">
                <a16:creationId xmlns:a16="http://schemas.microsoft.com/office/drawing/2014/main" id="{FC9B5886-E61E-44FA-890C-3D0B99F511D3}"/>
              </a:ext>
            </a:extLst>
          </p:cNvPr>
          <p:cNvSpPr/>
          <p:nvPr/>
        </p:nvSpPr>
        <p:spPr>
          <a:xfrm>
            <a:off x="870010" y="5078027"/>
            <a:ext cx="7645339" cy="8877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144A9FF1-6B0D-4631-9E43-230E087AC8B8}"/>
              </a:ext>
            </a:extLst>
          </p:cNvPr>
          <p:cNvSpPr/>
          <p:nvPr/>
        </p:nvSpPr>
        <p:spPr>
          <a:xfrm>
            <a:off x="731019" y="5134798"/>
            <a:ext cx="7923320" cy="830997"/>
          </a:xfrm>
          <a:prstGeom prst="rect">
            <a:avLst/>
          </a:prstGeom>
        </p:spPr>
        <p:txBody>
          <a:bodyPr wrap="square">
            <a:spAutoFit/>
          </a:bodyPr>
          <a:lstStyle/>
          <a:p>
            <a:pPr lvl="1"/>
            <a:r>
              <a:rPr lang="ja-JP" altLang="en-US" sz="2400" dirty="0">
                <a:latin typeface="メイリオ" panose="020B0604030504040204" pitchFamily="50" charset="-128"/>
                <a:ea typeface="メイリオ" panose="020B0604030504040204" pitchFamily="50" charset="-128"/>
              </a:rPr>
              <a:t>研究データの公開で相談したいことがあれば</a:t>
            </a:r>
            <a:endParaRPr lang="en-US" altLang="ja-JP" sz="2400" dirty="0">
              <a:latin typeface="メイリオ" panose="020B0604030504040204" pitchFamily="50" charset="-128"/>
              <a:ea typeface="メイリオ" panose="020B0604030504040204" pitchFamily="50" charset="-128"/>
            </a:endParaRPr>
          </a:p>
          <a:p>
            <a:pPr lvl="1"/>
            <a:r>
              <a:rPr lang="ja-JP" altLang="en-US" sz="2400" dirty="0">
                <a:latin typeface="メイリオ" panose="020B0604030504040204" pitchFamily="50" charset="-128"/>
                <a:ea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rPr>
              <a:t>NII RCOS</a:t>
            </a:r>
            <a:r>
              <a:rPr lang="ja-JP" altLang="en-US" sz="2400" dirty="0">
                <a:latin typeface="メイリオ" panose="020B0604030504040204" pitchFamily="50" charset="-128"/>
                <a:ea typeface="メイリオ" panose="020B0604030504040204" pitchFamily="50" charset="-128"/>
              </a:rPr>
              <a:t>にご連絡ください！</a:t>
            </a:r>
            <a:endParaRPr lang="en-US" altLang="ja-JP" sz="2400" dirty="0">
              <a:latin typeface="メイリオ" panose="020B0604030504040204" pitchFamily="50" charset="-128"/>
              <a:ea typeface="メイリオ" panose="020B0604030504040204" pitchFamily="50" charset="-128"/>
            </a:endParaRPr>
          </a:p>
        </p:txBody>
      </p:sp>
      <p:pic>
        <p:nvPicPr>
          <p:cNvPr id="12" name="Picture 6" descr="インフルエンサーのイラスト（男性）">
            <a:extLst>
              <a:ext uri="{FF2B5EF4-FFF2-40B4-BE49-F238E27FC236}">
                <a16:creationId xmlns:a16="http://schemas.microsoft.com/office/drawing/2014/main" id="{21A55F97-10A7-4ED2-A12B-EFBD92541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7" y="1754251"/>
            <a:ext cx="3838538" cy="2819581"/>
          </a:xfrm>
          <a:prstGeom prst="rect">
            <a:avLst/>
          </a:prstGeom>
          <a:noFill/>
          <a:extLst>
            <a:ext uri="{909E8E84-426E-40DD-AFC4-6F175D3DCCD1}">
              <a14:hiddenFill xmlns:a14="http://schemas.microsoft.com/office/drawing/2010/main">
                <a:solidFill>
                  <a:srgbClr val="FFFFFF"/>
                </a:solidFill>
              </a14:hiddenFill>
            </a:ext>
          </a:extLst>
        </p:spPr>
      </p:pic>
      <p:sp>
        <p:nvSpPr>
          <p:cNvPr id="13" name="タイトル 1">
            <a:extLst>
              <a:ext uri="{FF2B5EF4-FFF2-40B4-BE49-F238E27FC236}">
                <a16:creationId xmlns:a16="http://schemas.microsoft.com/office/drawing/2014/main" id="{B1D6F0EC-23CF-4F11-9D39-5F9D4CAFC0E0}"/>
              </a:ext>
            </a:extLst>
          </p:cNvPr>
          <p:cNvSpPr txBox="1">
            <a:spLocks/>
          </p:cNvSpPr>
          <p:nvPr/>
        </p:nvSpPr>
        <p:spPr>
          <a:xfrm>
            <a:off x="592029" y="768350"/>
            <a:ext cx="7923320" cy="613189"/>
          </a:xfrm>
          <a:prstGeom prst="rect">
            <a:avLst/>
          </a:prstGeom>
        </p:spPr>
        <p:txBody>
          <a:bodyP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200" dirty="0">
                <a:latin typeface="メイリオ" panose="020B0604030504040204" pitchFamily="50" charset="-128"/>
                <a:ea typeface="メイリオ" panose="020B0604030504040204" pitchFamily="50" charset="-128"/>
              </a:rPr>
              <a:t>「私たちの研究」から「みんなの研究」へ</a:t>
            </a:r>
            <a:endParaRPr lang="ja-JP" altLang="en-US" sz="36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7C880365-7B42-2E51-329F-5FB712E19D71}"/>
              </a:ext>
            </a:extLst>
          </p:cNvPr>
          <p:cNvSpPr txBox="1"/>
          <p:nvPr/>
        </p:nvSpPr>
        <p:spPr>
          <a:xfrm>
            <a:off x="610340" y="6157112"/>
            <a:ext cx="7923319" cy="430887"/>
          </a:xfrm>
          <a:prstGeom prst="rect">
            <a:avLst/>
          </a:prstGeom>
          <a:noFill/>
        </p:spPr>
        <p:txBody>
          <a:bodyPr wrap="square">
            <a:spAutoFit/>
          </a:bodyPr>
          <a:lstStyle/>
          <a:p>
            <a:r>
              <a:rPr lang="ja-JP" altLang="en-US" sz="1100" dirty="0"/>
              <a:t>本報告は、</a:t>
            </a:r>
            <a:r>
              <a:rPr lang="en-US" altLang="ja-JP" sz="1100" dirty="0"/>
              <a:t>JSPS </a:t>
            </a:r>
            <a:r>
              <a:rPr lang="ja-JP" altLang="en-US" sz="1100" dirty="0"/>
              <a:t>人文学・社会科学データインフラストラクチャー構築推進事業</a:t>
            </a:r>
            <a:r>
              <a:rPr lang="en-US" altLang="ja-JP" sz="1100" dirty="0"/>
              <a:t>JPJS00220180001</a:t>
            </a:r>
            <a:r>
              <a:rPr lang="ja-JP" altLang="en-US" sz="1100" dirty="0"/>
              <a:t>、</a:t>
            </a:r>
            <a:r>
              <a:rPr lang="en-US" altLang="ja-JP" sz="1100" dirty="0"/>
              <a:t>JPJS00218077184,</a:t>
            </a:r>
          </a:p>
          <a:p>
            <a:r>
              <a:rPr lang="en-US" altLang="ja-JP" sz="1100" dirty="0"/>
              <a:t>JSPS </a:t>
            </a:r>
            <a:r>
              <a:rPr lang="ja-JP" altLang="en-US" sz="1100" dirty="0"/>
              <a:t>人文学・社会科学データインフラストラクチャー強化事業</a:t>
            </a:r>
            <a:r>
              <a:rPr lang="en-US" altLang="ja-JP" sz="1100" dirty="0"/>
              <a:t>JPJS00320231002</a:t>
            </a:r>
            <a:r>
              <a:rPr lang="ja-JP" altLang="en-US" sz="1100" dirty="0"/>
              <a:t>の成果をもとにしております</a:t>
            </a:r>
          </a:p>
        </p:txBody>
      </p:sp>
    </p:spTree>
    <p:extLst>
      <p:ext uri="{BB962C8B-B14F-4D97-AF65-F5344CB8AC3E}">
        <p14:creationId xmlns:p14="http://schemas.microsoft.com/office/powerpoint/2010/main" val="328353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C1613-5DEA-1B30-BB0E-0E63715C038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587AFB-2675-9B2C-C42B-68E3F84F08F9}"/>
              </a:ext>
            </a:extLst>
          </p:cNvPr>
          <p:cNvSpPr>
            <a:spLocks noGrp="1"/>
          </p:cNvSpPr>
          <p:nvPr>
            <p:ph type="title"/>
          </p:nvPr>
        </p:nvSpPr>
        <p:spPr/>
        <p:txBody>
          <a:bodyPr>
            <a:normAutofit/>
          </a:bodyPr>
          <a:lstStyle/>
          <a:p>
            <a:r>
              <a:rPr lang="ja-JP" altLang="en-US" sz="3600" dirty="0"/>
              <a:t>科学知識へのオープンアクセス</a:t>
            </a:r>
            <a:endParaRPr lang="en-US" altLang="ja-JP" sz="3600" dirty="0"/>
          </a:p>
        </p:txBody>
      </p:sp>
      <p:sp>
        <p:nvSpPr>
          <p:cNvPr id="3" name="コンテンツ プレースホルダー 2">
            <a:extLst>
              <a:ext uri="{FF2B5EF4-FFF2-40B4-BE49-F238E27FC236}">
                <a16:creationId xmlns:a16="http://schemas.microsoft.com/office/drawing/2014/main" id="{10A100D5-44B6-B2DD-1A9E-3589D42909EE}"/>
              </a:ext>
            </a:extLst>
          </p:cNvPr>
          <p:cNvSpPr>
            <a:spLocks noGrp="1"/>
          </p:cNvSpPr>
          <p:nvPr>
            <p:ph idx="1"/>
          </p:nvPr>
        </p:nvSpPr>
        <p:spPr>
          <a:xfrm>
            <a:off x="611999" y="1287992"/>
            <a:ext cx="8340411" cy="5134580"/>
          </a:xfrm>
        </p:spPr>
        <p:txBody>
          <a:bodyPr>
            <a:normAutofit/>
          </a:bodyPr>
          <a:lstStyle/>
          <a:p>
            <a:pPr marL="4763" indent="0">
              <a:buNone/>
            </a:pPr>
            <a:r>
              <a:rPr lang="ja-JP" altLang="en-US" dirty="0"/>
              <a:t>情報技術の高度化により、研究成果公開が活発化</a:t>
            </a:r>
            <a:endParaRPr lang="en-US" altLang="ja-JP" dirty="0"/>
          </a:p>
          <a:p>
            <a:pPr marL="461963" indent="-457200"/>
            <a:endParaRPr lang="en-US" altLang="ja-JP" sz="1400" dirty="0"/>
          </a:p>
          <a:p>
            <a:pPr marL="461963" indent="-457200"/>
            <a:r>
              <a:rPr lang="ja-JP" altLang="en-US" dirty="0"/>
              <a:t>研究論文のオープンアクセス（</a:t>
            </a:r>
            <a:r>
              <a:rPr lang="en-US" altLang="ja-JP" dirty="0"/>
              <a:t>OA</a:t>
            </a:r>
            <a:r>
              <a:rPr lang="ja-JP" altLang="en-US" dirty="0"/>
              <a:t>）</a:t>
            </a:r>
            <a:endParaRPr lang="en-US" altLang="ja-JP" dirty="0"/>
          </a:p>
          <a:p>
            <a:pPr lvl="1"/>
            <a:r>
              <a:rPr lang="ja-JP" altLang="en-US" dirty="0">
                <a:solidFill>
                  <a:schemeClr val="bg1">
                    <a:lumMod val="85000"/>
                  </a:schemeClr>
                </a:solidFill>
              </a:rPr>
              <a:t>大手出版社による寡占、購読料高騰に対抗</a:t>
            </a:r>
            <a:endParaRPr lang="en-US" altLang="ja-JP" dirty="0">
              <a:solidFill>
                <a:schemeClr val="bg1">
                  <a:lumMod val="85000"/>
                </a:schemeClr>
              </a:solidFill>
            </a:endParaRPr>
          </a:p>
          <a:p>
            <a:pPr marL="725488" lvl="2" indent="0">
              <a:buNone/>
            </a:pPr>
            <a:r>
              <a:rPr lang="ja-JP" altLang="en-US" dirty="0">
                <a:solidFill>
                  <a:schemeClr val="bg1">
                    <a:lumMod val="85000"/>
                  </a:schemeClr>
                </a:solidFill>
              </a:rPr>
              <a:t>機関、研究者による著者原稿の公開</a:t>
            </a:r>
            <a:endParaRPr lang="en-US" altLang="ja-JP" dirty="0">
              <a:solidFill>
                <a:schemeClr val="bg1">
                  <a:lumMod val="85000"/>
                </a:schemeClr>
              </a:solidFill>
            </a:endParaRPr>
          </a:p>
          <a:p>
            <a:pPr lvl="1"/>
            <a:r>
              <a:rPr lang="ja-JP" altLang="en-US" dirty="0">
                <a:solidFill>
                  <a:schemeClr val="bg1">
                    <a:lumMod val="85000"/>
                  </a:schemeClr>
                </a:solidFill>
              </a:rPr>
              <a:t>公的資金による研究成果は公共財</a:t>
            </a:r>
            <a:endParaRPr lang="en-US" altLang="ja-JP" dirty="0">
              <a:solidFill>
                <a:schemeClr val="bg1">
                  <a:lumMod val="85000"/>
                </a:schemeClr>
              </a:solidFill>
            </a:endParaRPr>
          </a:p>
          <a:p>
            <a:pPr marL="360363" lvl="1" indent="0">
              <a:buNone/>
            </a:pPr>
            <a:r>
              <a:rPr lang="en-US" altLang="ja-JP" sz="2000" dirty="0">
                <a:solidFill>
                  <a:schemeClr val="bg1">
                    <a:lumMod val="85000"/>
                  </a:schemeClr>
                </a:solidFill>
              </a:rPr>
              <a:t>	</a:t>
            </a:r>
            <a:r>
              <a:rPr lang="ja-JP" altLang="en-US" sz="2000" dirty="0">
                <a:solidFill>
                  <a:schemeClr val="bg1">
                    <a:lumMod val="85000"/>
                  </a:schemeClr>
                </a:solidFill>
              </a:rPr>
              <a:t>公的助成を受けた研究論文の</a:t>
            </a:r>
            <a:r>
              <a:rPr lang="en-US" altLang="ja-JP" sz="2000" dirty="0">
                <a:solidFill>
                  <a:schemeClr val="bg1">
                    <a:lumMod val="85000"/>
                  </a:schemeClr>
                </a:solidFill>
              </a:rPr>
              <a:t>OA</a:t>
            </a:r>
            <a:r>
              <a:rPr lang="ja-JP" altLang="en-US" sz="2000" dirty="0">
                <a:solidFill>
                  <a:schemeClr val="bg1">
                    <a:lumMod val="85000"/>
                  </a:schemeClr>
                </a:solidFill>
              </a:rPr>
              <a:t>義務化</a:t>
            </a:r>
            <a:endParaRPr lang="en-US" altLang="ja-JP" sz="2000" dirty="0">
              <a:solidFill>
                <a:schemeClr val="bg1">
                  <a:lumMod val="85000"/>
                </a:schemeClr>
              </a:solidFill>
            </a:endParaRPr>
          </a:p>
          <a:p>
            <a:pPr marL="725488" lvl="2" indent="0">
              <a:buNone/>
            </a:pPr>
            <a:endParaRPr lang="en-US" altLang="ja-JP" sz="1700" dirty="0"/>
          </a:p>
          <a:p>
            <a:pPr marL="461963" indent="-457200"/>
            <a:endParaRPr lang="en-US" altLang="ja-JP" dirty="0"/>
          </a:p>
          <a:p>
            <a:pPr marL="461963" indent="-457200"/>
            <a:r>
              <a:rPr lang="ja-JP" altLang="en-US" dirty="0"/>
              <a:t>研究データ、ソースコードの共有</a:t>
            </a:r>
            <a:endParaRPr lang="en-US" altLang="ja-JP" dirty="0"/>
          </a:p>
          <a:p>
            <a:pPr marL="817563" lvl="1" indent="-457200"/>
            <a:r>
              <a:rPr lang="ja-JP" altLang="en-US" dirty="0"/>
              <a:t>地域や研究分野を越えた研究データの共有</a:t>
            </a:r>
            <a:endParaRPr lang="en-US" altLang="ja-JP" dirty="0"/>
          </a:p>
          <a:p>
            <a:pPr marL="360363" lvl="1" indent="0">
              <a:buNone/>
            </a:pPr>
            <a:r>
              <a:rPr lang="en-US" altLang="ja-JP" sz="2200" dirty="0"/>
              <a:t>	</a:t>
            </a:r>
            <a:r>
              <a:rPr lang="ja-JP" altLang="en-US" sz="2000" dirty="0"/>
              <a:t>データアーカイブによるダウンロード提供</a:t>
            </a:r>
            <a:endParaRPr lang="en-US" altLang="ja-JP" sz="1800" dirty="0"/>
          </a:p>
          <a:p>
            <a:pPr marL="817563" lvl="1" indent="-457200"/>
            <a:r>
              <a:rPr lang="ja-JP" altLang="en-US" dirty="0"/>
              <a:t>再現性の危機への対応</a:t>
            </a:r>
            <a:endParaRPr lang="en-US" altLang="ja-JP" dirty="0"/>
          </a:p>
          <a:p>
            <a:pPr marL="719138" lvl="2" indent="0">
              <a:buNone/>
            </a:pPr>
            <a:r>
              <a:rPr lang="ja-JP" altLang="en-US" sz="1900" dirty="0"/>
              <a:t>論文によるエビデンスデータの公開推奨／義務化の進展</a:t>
            </a:r>
            <a:endParaRPr lang="en-US" altLang="ja-JP" sz="1900" dirty="0"/>
          </a:p>
          <a:p>
            <a:pPr marL="719138" lvl="2" indent="0">
              <a:buNone/>
            </a:pPr>
            <a:endParaRPr lang="en-US" altLang="ja-JP" sz="1900" dirty="0"/>
          </a:p>
        </p:txBody>
      </p:sp>
      <p:sp>
        <p:nvSpPr>
          <p:cNvPr id="7" name="正方形/長方形 6">
            <a:extLst>
              <a:ext uri="{FF2B5EF4-FFF2-40B4-BE49-F238E27FC236}">
                <a16:creationId xmlns:a16="http://schemas.microsoft.com/office/drawing/2014/main" id="{711954AD-617B-B3BE-2029-56CA5253AB8D}"/>
              </a:ext>
            </a:extLst>
          </p:cNvPr>
          <p:cNvSpPr/>
          <p:nvPr/>
        </p:nvSpPr>
        <p:spPr>
          <a:xfrm>
            <a:off x="576054" y="1841263"/>
            <a:ext cx="7991892" cy="21277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CDF6A2B-7C75-6301-AFD2-D714C6296593}"/>
              </a:ext>
            </a:extLst>
          </p:cNvPr>
          <p:cNvSpPr/>
          <p:nvPr/>
        </p:nvSpPr>
        <p:spPr>
          <a:xfrm>
            <a:off x="576055" y="4294789"/>
            <a:ext cx="7991891" cy="21277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9611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14BD9C-8F6C-836A-5A95-2E780B8BBF71}"/>
              </a:ext>
            </a:extLst>
          </p:cNvPr>
          <p:cNvSpPr>
            <a:spLocks noGrp="1"/>
          </p:cNvSpPr>
          <p:nvPr>
            <p:ph type="title"/>
          </p:nvPr>
        </p:nvSpPr>
        <p:spPr/>
        <p:txBody>
          <a:bodyPr>
            <a:normAutofit/>
          </a:bodyPr>
          <a:lstStyle/>
          <a:p>
            <a:r>
              <a:rPr lang="ja-JP" altLang="en-US" dirty="0"/>
              <a:t>再現性危機への</a:t>
            </a:r>
            <a:r>
              <a:rPr kumimoji="1" lang="ja-JP" altLang="en-US" dirty="0"/>
              <a:t>対応</a:t>
            </a:r>
          </a:p>
        </p:txBody>
      </p:sp>
      <p:sp>
        <p:nvSpPr>
          <p:cNvPr id="3" name="コンテンツ プレースホルダー 2">
            <a:extLst>
              <a:ext uri="{FF2B5EF4-FFF2-40B4-BE49-F238E27FC236}">
                <a16:creationId xmlns:a16="http://schemas.microsoft.com/office/drawing/2014/main" id="{33D319C1-D99F-E49D-EE03-11C50BE3FF57}"/>
              </a:ext>
            </a:extLst>
          </p:cNvPr>
          <p:cNvSpPr>
            <a:spLocks noGrp="1"/>
          </p:cNvSpPr>
          <p:nvPr>
            <p:ph idx="1"/>
          </p:nvPr>
        </p:nvSpPr>
        <p:spPr/>
        <p:txBody>
          <a:bodyPr/>
          <a:lstStyle/>
          <a:p>
            <a:r>
              <a:rPr lang="en-US" altLang="ja-JP" dirty="0"/>
              <a:t>The Transparency and Openness Promotion (TOP) Guidelines</a:t>
            </a:r>
          </a:p>
          <a:p>
            <a:pPr lvl="1"/>
            <a:r>
              <a:rPr kumimoji="1" lang="ja-JP" altLang="en-US" dirty="0"/>
              <a:t>各ジャーナルの再現性ポリシーを指標化するためのガイドライン</a:t>
            </a:r>
            <a:endParaRPr kumimoji="1" lang="en-US" altLang="ja-JP" dirty="0"/>
          </a:p>
          <a:p>
            <a:pPr lvl="2"/>
            <a:r>
              <a:rPr lang="ja-JP" altLang="en-US" dirty="0"/>
              <a:t>ジャーナルの透明性を</a:t>
            </a:r>
            <a:r>
              <a:rPr lang="en-US" altLang="ja-JP" dirty="0"/>
              <a:t>10</a:t>
            </a:r>
            <a:r>
              <a:rPr lang="ja-JP" altLang="en-US" dirty="0"/>
              <a:t>項目</a:t>
            </a:r>
            <a:r>
              <a:rPr lang="en-US" altLang="ja-JP" dirty="0"/>
              <a:t>4</a:t>
            </a:r>
            <a:r>
              <a:rPr lang="ja-JP" altLang="en-US" dirty="0"/>
              <a:t>段階で評価し、公開</a:t>
            </a:r>
            <a:endParaRPr lang="en-US" altLang="ja-JP" dirty="0"/>
          </a:p>
          <a:p>
            <a:pPr lvl="2"/>
            <a:r>
              <a:rPr lang="ja-JP" altLang="en-US" dirty="0"/>
              <a:t>研究データ、コードの公開、事前登録やデータ引用も査定</a:t>
            </a:r>
            <a:r>
              <a:rPr lang="en-US" altLang="ja-JP" dirty="0"/>
              <a:t> </a:t>
            </a:r>
            <a:endParaRPr kumimoji="1" lang="en-US" altLang="ja-JP" dirty="0"/>
          </a:p>
        </p:txBody>
      </p:sp>
      <p:pic>
        <p:nvPicPr>
          <p:cNvPr id="4" name="図 3">
            <a:extLst>
              <a:ext uri="{FF2B5EF4-FFF2-40B4-BE49-F238E27FC236}">
                <a16:creationId xmlns:a16="http://schemas.microsoft.com/office/drawing/2014/main" id="{4586AEAE-2A8E-78B9-9F8E-B91FCE4CAB97}"/>
              </a:ext>
            </a:extLst>
          </p:cNvPr>
          <p:cNvPicPr>
            <a:picLocks noChangeAspect="1"/>
          </p:cNvPicPr>
          <p:nvPr/>
        </p:nvPicPr>
        <p:blipFill rotWithShape="1">
          <a:blip r:embed="rId2"/>
          <a:srcRect b="38413"/>
          <a:stretch/>
        </p:blipFill>
        <p:spPr>
          <a:xfrm>
            <a:off x="1704367" y="3571797"/>
            <a:ext cx="5561570" cy="2909568"/>
          </a:xfrm>
          <a:prstGeom prst="rect">
            <a:avLst/>
          </a:prstGeom>
        </p:spPr>
      </p:pic>
      <p:sp>
        <p:nvSpPr>
          <p:cNvPr id="6" name="テキスト ボックス 5">
            <a:extLst>
              <a:ext uri="{FF2B5EF4-FFF2-40B4-BE49-F238E27FC236}">
                <a16:creationId xmlns:a16="http://schemas.microsoft.com/office/drawing/2014/main" id="{1795FFF5-648C-B312-27F0-081BAE8861D1}"/>
              </a:ext>
            </a:extLst>
          </p:cNvPr>
          <p:cNvSpPr txBox="1"/>
          <p:nvPr/>
        </p:nvSpPr>
        <p:spPr>
          <a:xfrm>
            <a:off x="6283235" y="6481365"/>
            <a:ext cx="2631233" cy="369332"/>
          </a:xfrm>
          <a:prstGeom prst="rect">
            <a:avLst/>
          </a:prstGeom>
          <a:noFill/>
        </p:spPr>
        <p:txBody>
          <a:bodyPr wrap="square">
            <a:spAutoFit/>
          </a:bodyPr>
          <a:lstStyle/>
          <a:p>
            <a:r>
              <a:rPr lang="en-US" altLang="ja-JP" dirty="0"/>
              <a:t>https://topfactor.org/</a:t>
            </a:r>
            <a:endParaRPr lang="ja-JP" altLang="en-US" dirty="0"/>
          </a:p>
        </p:txBody>
      </p:sp>
    </p:spTree>
    <p:extLst>
      <p:ext uri="{BB962C8B-B14F-4D97-AF65-F5344CB8AC3E}">
        <p14:creationId xmlns:p14="http://schemas.microsoft.com/office/powerpoint/2010/main" val="127510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21E2E-F934-5A06-ECFF-248F8A69B16B}"/>
              </a:ext>
            </a:extLst>
          </p:cNvPr>
          <p:cNvSpPr>
            <a:spLocks noGrp="1"/>
          </p:cNvSpPr>
          <p:nvPr>
            <p:ph type="title"/>
          </p:nvPr>
        </p:nvSpPr>
        <p:spPr>
          <a:xfrm>
            <a:off x="612000" y="359999"/>
            <a:ext cx="7920000" cy="1207543"/>
          </a:xfrm>
        </p:spPr>
        <p:txBody>
          <a:bodyPr>
            <a:normAutofit/>
          </a:bodyPr>
          <a:lstStyle/>
          <a:p>
            <a:r>
              <a:rPr kumimoji="1" lang="ja-JP" altLang="en-US" dirty="0"/>
              <a:t>アメリカの主要ジャーナルにおける再現性ポリシーの状況</a:t>
            </a:r>
          </a:p>
        </p:txBody>
      </p:sp>
      <p:graphicFrame>
        <p:nvGraphicFramePr>
          <p:cNvPr id="4" name="コンテンツ プレースホルダー 3">
            <a:extLst>
              <a:ext uri="{FF2B5EF4-FFF2-40B4-BE49-F238E27FC236}">
                <a16:creationId xmlns:a16="http://schemas.microsoft.com/office/drawing/2014/main" id="{3B8F7EC1-6E4A-7318-7EF8-5C23811834CD}"/>
              </a:ext>
            </a:extLst>
          </p:cNvPr>
          <p:cNvGraphicFramePr>
            <a:graphicFrameLocks noGrp="1"/>
          </p:cNvGraphicFramePr>
          <p:nvPr>
            <p:ph idx="1"/>
            <p:extLst>
              <p:ext uri="{D42A27DB-BD31-4B8C-83A1-F6EECF244321}">
                <p14:modId xmlns:p14="http://schemas.microsoft.com/office/powerpoint/2010/main" val="3505208098"/>
              </p:ext>
            </p:extLst>
          </p:nvPr>
        </p:nvGraphicFramePr>
        <p:xfrm>
          <a:off x="646567" y="3096021"/>
          <a:ext cx="7850865" cy="3154680"/>
        </p:xfrm>
        <a:graphic>
          <a:graphicData uri="http://schemas.openxmlformats.org/drawingml/2006/table">
            <a:tbl>
              <a:tblPr/>
              <a:tblGrid>
                <a:gridCol w="2282228">
                  <a:extLst>
                    <a:ext uri="{9D8B030D-6E8A-4147-A177-3AD203B41FA5}">
                      <a16:colId xmlns:a16="http://schemas.microsoft.com/office/drawing/2014/main" val="2130180434"/>
                    </a:ext>
                  </a:extLst>
                </a:gridCol>
                <a:gridCol w="572632">
                  <a:extLst>
                    <a:ext uri="{9D8B030D-6E8A-4147-A177-3AD203B41FA5}">
                      <a16:colId xmlns:a16="http://schemas.microsoft.com/office/drawing/2014/main" val="2013067159"/>
                    </a:ext>
                  </a:extLst>
                </a:gridCol>
                <a:gridCol w="1377636">
                  <a:extLst>
                    <a:ext uri="{9D8B030D-6E8A-4147-A177-3AD203B41FA5}">
                      <a16:colId xmlns:a16="http://schemas.microsoft.com/office/drawing/2014/main" val="3839696370"/>
                    </a:ext>
                  </a:extLst>
                </a:gridCol>
                <a:gridCol w="1377636">
                  <a:extLst>
                    <a:ext uri="{9D8B030D-6E8A-4147-A177-3AD203B41FA5}">
                      <a16:colId xmlns:a16="http://schemas.microsoft.com/office/drawing/2014/main" val="3710909628"/>
                    </a:ext>
                  </a:extLst>
                </a:gridCol>
                <a:gridCol w="1377636">
                  <a:extLst>
                    <a:ext uri="{9D8B030D-6E8A-4147-A177-3AD203B41FA5}">
                      <a16:colId xmlns:a16="http://schemas.microsoft.com/office/drawing/2014/main" val="4189633025"/>
                    </a:ext>
                  </a:extLst>
                </a:gridCol>
                <a:gridCol w="863097">
                  <a:extLst>
                    <a:ext uri="{9D8B030D-6E8A-4147-A177-3AD203B41FA5}">
                      <a16:colId xmlns:a16="http://schemas.microsoft.com/office/drawing/2014/main" val="1840410365"/>
                    </a:ext>
                  </a:extLst>
                </a:gridCol>
              </a:tblGrid>
              <a:tr h="254000">
                <a:tc gridSpan="6">
                  <a:txBody>
                    <a:bodyPr/>
                    <a:lstStyle/>
                    <a:p>
                      <a:pPr algn="l" fontAlgn="ctr"/>
                      <a:endPar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4006847"/>
                  </a:ext>
                </a:extLst>
              </a:tr>
              <a:tr h="419100">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雑誌名</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分野</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データの公開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コードの公開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資料の公開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游ゴシック" panose="020B0400000000000000" pitchFamily="50" charset="-128"/>
                          <a:ea typeface="游ゴシック" panose="020B0400000000000000" pitchFamily="50" charset="-128"/>
                        </a:rPr>
                        <a:t>TOP FACTOR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9266459"/>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American Journal of Political Science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政治学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8348152"/>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The Journal of Politics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政治学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9993032"/>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American Political Science Review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政治学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公開必須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公開必須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公開必須</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9362845"/>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American Economic Review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経済学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4940756"/>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Econometrica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経済学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出版前チェック</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9604568"/>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Demography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人口学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23852241"/>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Sociology of Education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教育社会学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0312757"/>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American Sociological Review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社会学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選択</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4733858"/>
                  </a:ext>
                </a:extLst>
              </a:tr>
              <a:tr h="228600">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American Journal of Sociology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社会学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9695428"/>
                  </a:ext>
                </a:extLst>
              </a:tr>
              <a:tr h="228600">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Social Forces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社会学</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推奨</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1530032"/>
                  </a:ext>
                </a:extLst>
              </a:tr>
            </a:tbl>
          </a:graphicData>
        </a:graphic>
      </p:graphicFrame>
      <p:sp>
        <p:nvSpPr>
          <p:cNvPr id="5" name="テキスト ボックス 4">
            <a:extLst>
              <a:ext uri="{FF2B5EF4-FFF2-40B4-BE49-F238E27FC236}">
                <a16:creationId xmlns:a16="http://schemas.microsoft.com/office/drawing/2014/main" id="{273C4D17-7486-35AA-E958-19FE903E6731}"/>
              </a:ext>
            </a:extLst>
          </p:cNvPr>
          <p:cNvSpPr txBox="1"/>
          <p:nvPr/>
        </p:nvSpPr>
        <p:spPr>
          <a:xfrm>
            <a:off x="537354" y="1657624"/>
            <a:ext cx="7994645"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t>TOP</a:t>
            </a:r>
            <a:r>
              <a:rPr kumimoji="1" lang="ja-JP" altLang="en-US" sz="2000" dirty="0"/>
              <a:t>ガイドライン上では、推奨は無記載と同等</a:t>
            </a:r>
            <a:endParaRPr kumimoji="1" lang="en-US" altLang="ja-JP" sz="2000" dirty="0"/>
          </a:p>
          <a:p>
            <a:pPr marL="742950" lvl="1" indent="-285750">
              <a:buFont typeface="Arial" panose="020B0604020202020204" pitchFamily="34" charset="0"/>
              <a:buChar char="•"/>
            </a:pPr>
            <a:r>
              <a:rPr lang="ja-JP" altLang="en-US" sz="2000" dirty="0"/>
              <a:t>出版前チェックして、出版差し止め　</a:t>
            </a:r>
            <a:r>
              <a:rPr lang="en-US" altLang="ja-JP" sz="2000" dirty="0"/>
              <a:t>		</a:t>
            </a:r>
            <a:r>
              <a:rPr lang="ja-JP" altLang="en-US" sz="2000" dirty="0"/>
              <a:t>：</a:t>
            </a:r>
            <a:r>
              <a:rPr lang="en-US" altLang="ja-JP" sz="2000" dirty="0"/>
              <a:t>3</a:t>
            </a:r>
            <a:r>
              <a:rPr lang="ja-JP" altLang="en-US" sz="2000" dirty="0"/>
              <a:t>点</a:t>
            </a:r>
            <a:endParaRPr lang="en-US" altLang="ja-JP" sz="2000" dirty="0"/>
          </a:p>
          <a:p>
            <a:pPr marL="742950" lvl="1" indent="-285750">
              <a:buFont typeface="Arial" panose="020B0604020202020204" pitchFamily="34" charset="0"/>
              <a:buChar char="•"/>
            </a:pPr>
            <a:r>
              <a:rPr kumimoji="1" lang="ja-JP" altLang="en-US" sz="2000" dirty="0"/>
              <a:t>信頼できるリポジトリで公開必須　　</a:t>
            </a:r>
            <a:r>
              <a:rPr kumimoji="1" lang="en-US" altLang="ja-JP" sz="2000" dirty="0"/>
              <a:t>		</a:t>
            </a:r>
            <a:r>
              <a:rPr kumimoji="1" lang="ja-JP" altLang="en-US" sz="2000" dirty="0"/>
              <a:t>：</a:t>
            </a:r>
            <a:r>
              <a:rPr kumimoji="1" lang="en-US" altLang="ja-JP" sz="2000" dirty="0"/>
              <a:t>2</a:t>
            </a:r>
            <a:r>
              <a:rPr kumimoji="1" lang="ja-JP" altLang="en-US" sz="2000" dirty="0"/>
              <a:t>点</a:t>
            </a:r>
            <a:endParaRPr kumimoji="1" lang="en-US" altLang="ja-JP" sz="2000" dirty="0"/>
          </a:p>
          <a:p>
            <a:pPr marL="742950" lvl="1" indent="-285750">
              <a:buFont typeface="Arial" panose="020B0604020202020204" pitchFamily="34" charset="0"/>
              <a:buChar char="•"/>
            </a:pPr>
            <a:r>
              <a:rPr kumimoji="1" lang="en-US" altLang="ja-JP" sz="2000" dirty="0"/>
              <a:t>Data Availability Statement</a:t>
            </a:r>
            <a:r>
              <a:rPr kumimoji="1" lang="ja-JP" altLang="en-US" sz="2000" dirty="0"/>
              <a:t>（</a:t>
            </a:r>
            <a:r>
              <a:rPr kumimoji="1" lang="en-US" altLang="ja-JP" sz="2000" dirty="0"/>
              <a:t>DAS</a:t>
            </a:r>
            <a:r>
              <a:rPr kumimoji="1" lang="ja-JP" altLang="en-US" sz="2000" dirty="0"/>
              <a:t>）</a:t>
            </a:r>
            <a:r>
              <a:rPr kumimoji="1" lang="en-US" altLang="ja-JP" sz="2000" dirty="0"/>
              <a:t> </a:t>
            </a:r>
            <a:r>
              <a:rPr lang="ja-JP" altLang="en-US" sz="2000" dirty="0"/>
              <a:t>必須</a:t>
            </a:r>
            <a:r>
              <a:rPr kumimoji="1" lang="ja-JP" altLang="en-US" sz="2000" dirty="0"/>
              <a:t> </a:t>
            </a:r>
            <a:r>
              <a:rPr kumimoji="1" lang="en-US" altLang="ja-JP" sz="2000" dirty="0"/>
              <a:t>	</a:t>
            </a:r>
            <a:r>
              <a:rPr kumimoji="1" lang="ja-JP" altLang="en-US" sz="2000" dirty="0"/>
              <a:t>：</a:t>
            </a:r>
            <a:r>
              <a:rPr kumimoji="1" lang="en-US" altLang="ja-JP" sz="2000" dirty="0"/>
              <a:t>1</a:t>
            </a:r>
            <a:r>
              <a:rPr kumimoji="1" lang="ja-JP" altLang="en-US" sz="2000" dirty="0"/>
              <a:t>点</a:t>
            </a:r>
            <a:r>
              <a:rPr lang="ja-JP" altLang="en-US" sz="2000" dirty="0"/>
              <a:t>　　　　　　　</a:t>
            </a:r>
            <a:endParaRPr kumimoji="1" lang="en-US" altLang="ja-JP" sz="2000" dirty="0"/>
          </a:p>
        </p:txBody>
      </p:sp>
      <p:sp>
        <p:nvSpPr>
          <p:cNvPr id="6" name="テキスト ボックス 5">
            <a:extLst>
              <a:ext uri="{FF2B5EF4-FFF2-40B4-BE49-F238E27FC236}">
                <a16:creationId xmlns:a16="http://schemas.microsoft.com/office/drawing/2014/main" id="{B2B21F2F-2F0F-8C78-FC76-B24FD760F22E}"/>
              </a:ext>
            </a:extLst>
          </p:cNvPr>
          <p:cNvSpPr txBox="1"/>
          <p:nvPr/>
        </p:nvSpPr>
        <p:spPr>
          <a:xfrm>
            <a:off x="1810138" y="6394659"/>
            <a:ext cx="7157729" cy="523220"/>
          </a:xfrm>
          <a:prstGeom prst="rect">
            <a:avLst/>
          </a:prstGeom>
          <a:noFill/>
        </p:spPr>
        <p:txBody>
          <a:bodyPr wrap="none" rtlCol="0">
            <a:spAutoFit/>
          </a:bodyPr>
          <a:lstStyle/>
          <a:p>
            <a:r>
              <a:rPr kumimoji="1" lang="ja-JP" altLang="en-US" sz="1400" dirty="0"/>
              <a:t>三輪・下瀬川・打越・工藤 </a:t>
            </a:r>
            <a:r>
              <a:rPr kumimoji="1" lang="en-US" altLang="ja-JP" sz="1400" dirty="0"/>
              <a:t>2021</a:t>
            </a:r>
            <a:r>
              <a:rPr kumimoji="1" lang="ja-JP" altLang="en-US" sz="1400" dirty="0"/>
              <a:t>「再現性ポリシーの意義・現状・課題」の分析結果を</a:t>
            </a:r>
            <a:endParaRPr kumimoji="1" lang="en-US" altLang="ja-JP" sz="1400" dirty="0"/>
          </a:p>
          <a:p>
            <a:r>
              <a:rPr lang="en-US" altLang="ja-JP" sz="1400" dirty="0"/>
              <a:t>TOP</a:t>
            </a:r>
            <a:r>
              <a:rPr lang="ja-JP" altLang="en-US" sz="1400" dirty="0"/>
              <a:t>ガイドラインに準拠して再分析</a:t>
            </a:r>
            <a:endParaRPr kumimoji="1" lang="ja-JP" altLang="en-US" sz="1400" dirty="0"/>
          </a:p>
        </p:txBody>
      </p:sp>
    </p:spTree>
    <p:extLst>
      <p:ext uri="{BB962C8B-B14F-4D97-AF65-F5344CB8AC3E}">
        <p14:creationId xmlns:p14="http://schemas.microsoft.com/office/powerpoint/2010/main" val="1935478415"/>
      </p:ext>
    </p:extLst>
  </p:cSld>
  <p:clrMapOvr>
    <a:masterClrMapping/>
  </p:clrMapOvr>
</p:sld>
</file>

<file path=ppt/theme/theme1.xml><?xml version="1.0" encoding="utf-8"?>
<a:theme xmlns:a="http://schemas.openxmlformats.org/drawingml/2006/main" name="RCOS20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COS2021" id="{D5A14C57-3660-45AC-85C4-498F4D3ECF35}" vid="{35378EFB-13D0-4E01-B8AA-42B6687C106B}"/>
    </a:ext>
  </a:extLst>
</a:theme>
</file>

<file path=ppt/theme/theme10.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miter lim="800000"/>
          <a:headEnd type="none" w="med" len="med"/>
          <a:tailEnd type="none" w="med" len="med"/>
        </a:ln>
        <a:effectLst/>
      </a:spPr>
      <a:bodyPr rtlCol="0" anchor="ctr"/>
      <a:lstStyle>
        <a:defPPr algn="ctr">
          <a:defRPr kumimoji="1"/>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spPr>
      <a:bodyPr/>
      <a:lstStyle/>
    </a:lnDef>
  </a:objectDefaults>
  <a:extraClrSchemeLst>
    <a:extraClrScheme>
      <a:clrScheme name="nakamura_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kamura_20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kamura_20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kamura_20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kamura_20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kamura_20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kamura_20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kamura_20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kamura_20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kamura_20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kamura_20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kamura_20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kuN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miter lim="800000"/>
          <a:headEnd type="none" w="med" len="med"/>
          <a:tailEnd type="none" w="med" len="med"/>
        </a:ln>
        <a:effectLst/>
      </a:spPr>
      <a:bodyPr rtlCol="0" anchor="ctr"/>
      <a:lstStyle>
        <a:defPPr algn="ctr">
          <a:defRPr kumimoji="1"/>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spPr>
      <a:bodyPr/>
      <a:lstStyle/>
    </a:lnDef>
  </a:objectDefaults>
  <a:extraClrSchemeLst>
    <a:extraClrScheme>
      <a:clrScheme name="nakamura_200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kamura_200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kamura_200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kamura_200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kamura_200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kamura_200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kamura_200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kamura_200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kamura_200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kamura_200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kamura_200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kamura_200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UPKI">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duroa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I" id="{4C24CDA6-A8BF-485A-953F-6D6167433CC2}" vid="{8DC4F8C0-3714-4068-A07C-905C575ED609}"/>
    </a:ext>
  </a:extLst>
</a:theme>
</file>

<file path=ppt/theme/theme6.xml><?xml version="1.0" encoding="utf-8"?>
<a:theme xmlns:a="http://schemas.openxmlformats.org/drawingml/2006/main" name="GakuNinClou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I" id="{4C24CDA6-A8BF-485A-953F-6D6167433CC2}" vid="{8DC4F8C0-3714-4068-A07C-905C575ED609}"/>
    </a:ext>
  </a:extLst>
</a:theme>
</file>

<file path=ppt/theme/theme7.xml><?xml version="1.0" encoding="utf-8"?>
<a:theme xmlns:a="http://schemas.openxmlformats.org/drawingml/2006/main" name="RCO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II" id="{4C24CDA6-A8BF-485A-953F-6D6167433CC2}" vid="{8DC4F8C0-3714-4068-A07C-905C575ED609}"/>
    </a:ext>
  </a:extLst>
</a:theme>
</file>

<file path=ppt/theme/theme8.xml><?xml version="1.0" encoding="utf-8"?>
<a:theme xmlns:a="http://schemas.openxmlformats.org/drawingml/2006/main" name="1_RCOS20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COS2021" id="{1B009CF5-BEB3-423F-8B82-7813C41BAC56}" vid="{0CD74501-B519-4B5D-BF70-DB71993ADD42}"/>
    </a:ext>
  </a:extLst>
</a:theme>
</file>

<file path=ppt/theme/theme9.xml><?xml version="1.0" encoding="utf-8"?>
<a:theme xmlns:a="http://schemas.openxmlformats.org/drawingml/2006/main" name="2_RCOS20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COS2021" id="{1B009CF5-BEB3-423F-8B82-7813C41BAC56}" vid="{0CD74501-B519-4B5D-BF70-DB71993ADD42}"/>
    </a:ext>
  </a:extLst>
</a:theme>
</file>

<file path=docProps/app.xml><?xml version="1.0" encoding="utf-8"?>
<Properties xmlns="http://schemas.openxmlformats.org/officeDocument/2006/extended-properties" xmlns:vt="http://schemas.openxmlformats.org/officeDocument/2006/docPropsVTypes">
  <Template>RCOS2021</Template>
  <TotalTime>27124</TotalTime>
  <Words>5648</Words>
  <Application>Microsoft Office PowerPoint</Application>
  <PresentationFormat>画面に合わせる (4:3)</PresentationFormat>
  <Paragraphs>887</Paragraphs>
  <Slides>60</Slides>
  <Notes>5</Notes>
  <HiddenSlides>0</HiddenSlides>
  <MMClips>0</MMClips>
  <ScaleCrop>false</ScaleCrop>
  <HeadingPairs>
    <vt:vector size="6" baseType="variant">
      <vt:variant>
        <vt:lpstr>使用されているフォント</vt:lpstr>
      </vt:variant>
      <vt:variant>
        <vt:i4>5</vt:i4>
      </vt:variant>
      <vt:variant>
        <vt:lpstr>テーマ</vt:lpstr>
      </vt:variant>
      <vt:variant>
        <vt:i4>9</vt:i4>
      </vt:variant>
      <vt:variant>
        <vt:lpstr>スライド タイトル</vt:lpstr>
      </vt:variant>
      <vt:variant>
        <vt:i4>60</vt:i4>
      </vt:variant>
    </vt:vector>
  </HeadingPairs>
  <TitlesOfParts>
    <vt:vector size="74" baseType="lpstr">
      <vt:lpstr>HGPｺﾞｼｯｸE</vt:lpstr>
      <vt:lpstr>メイリオ</vt:lpstr>
      <vt:lpstr>游ゴシック</vt:lpstr>
      <vt:lpstr>Arial</vt:lpstr>
      <vt:lpstr>Wingdings</vt:lpstr>
      <vt:lpstr>RCOS2021</vt:lpstr>
      <vt:lpstr>SINET</vt:lpstr>
      <vt:lpstr>GakuNin</vt:lpstr>
      <vt:lpstr>UPKI</vt:lpstr>
      <vt:lpstr>Eduroam</vt:lpstr>
      <vt:lpstr>GakuNinCloud</vt:lpstr>
      <vt:lpstr>RCOS</vt:lpstr>
      <vt:lpstr>1_RCOS2021</vt:lpstr>
      <vt:lpstr>2_RCOS2021</vt:lpstr>
      <vt:lpstr>社会科学におけるオープンサイエンスの動向</vt:lpstr>
      <vt:lpstr>セミナーの流れ</vt:lpstr>
      <vt:lpstr>オープンサイエンス（OS）とは</vt:lpstr>
      <vt:lpstr>科学知識へのオープンアクセス</vt:lpstr>
      <vt:lpstr>論文のオープンアクセスの推移</vt:lpstr>
      <vt:lpstr>分野別オープンアクセスの割合</vt:lpstr>
      <vt:lpstr>科学知識へのオープンアクセス</vt:lpstr>
      <vt:lpstr>再現性危機への対応</vt:lpstr>
      <vt:lpstr>アメリカの主要ジャーナルにおける再現性ポリシーの状況</vt:lpstr>
      <vt:lpstr>Data Availability Statement（DAS）</vt:lpstr>
      <vt:lpstr>DAS記載の推移</vt:lpstr>
      <vt:lpstr>社会科学分野におけるDAS記載の推移</vt:lpstr>
      <vt:lpstr>科学知識へのオープンアクセス</vt:lpstr>
      <vt:lpstr>学術論文等の即時オープンアクセスの実現に向けた基本方針</vt:lpstr>
      <vt:lpstr>オープンアクセスによる環境変化</vt:lpstr>
      <vt:lpstr>オープンサイエンスのための研究インフラ</vt:lpstr>
      <vt:lpstr>Open Science Framework</vt:lpstr>
      <vt:lpstr>European Open Science Cloud </vt:lpstr>
      <vt:lpstr>Open AIRE</vt:lpstr>
      <vt:lpstr>Zenodo</vt:lpstr>
      <vt:lpstr> NII Research Data Cloud</vt:lpstr>
      <vt:lpstr>欧米の社会科学分野の研究インフラ</vt:lpstr>
      <vt:lpstr>欧米の社会科学分野の研究インフラ</vt:lpstr>
      <vt:lpstr>日本の社会科学研究データインフラ</vt:lpstr>
      <vt:lpstr>人文社会科学研究者にとって必要なインフラ</vt:lpstr>
      <vt:lpstr>データインフラ事業の成果</vt:lpstr>
      <vt:lpstr> </vt:lpstr>
      <vt:lpstr>②プログラムを分析できる環境 　　ーJDCat分析ツール</vt:lpstr>
      <vt:lpstr>JDCat分析ツールの活用</vt:lpstr>
      <vt:lpstr>③ 研究データを公開できる環境 　　ー研究データの公開方法</vt:lpstr>
      <vt:lpstr>③ 研究データを公開できる環境</vt:lpstr>
      <vt:lpstr>JAIRO Cloudの制限公開対応</vt:lpstr>
      <vt:lpstr>どうやって研究データを公開するの？</vt:lpstr>
      <vt:lpstr>社会科学の研究データを公開するには？</vt:lpstr>
      <vt:lpstr>社会科学の研究データを公開するには？</vt:lpstr>
      <vt:lpstr>研究データの公開の手順</vt:lpstr>
      <vt:lpstr>データマネージメントプラン（DMP）</vt:lpstr>
      <vt:lpstr>日本の公的助成機関が求めるDMP</vt:lpstr>
      <vt:lpstr>社会科学研究におけるDMP</vt:lpstr>
      <vt:lpstr>社会科学研究におけるDMP</vt:lpstr>
      <vt:lpstr>公的助成機関が求めるメタデータ</vt:lpstr>
      <vt:lpstr>公的助成機関が求めるメタデータ</vt:lpstr>
      <vt:lpstr>研究データ用のメタデータ</vt:lpstr>
      <vt:lpstr>JDCatメタデータスキーマ</vt:lpstr>
      <vt:lpstr>JDCatメタデータ項目</vt:lpstr>
      <vt:lpstr>JDCatメタデータ項目</vt:lpstr>
      <vt:lpstr>研究後：研究データの公開判断</vt:lpstr>
      <vt:lpstr>研究後：研究データの公開判断</vt:lpstr>
      <vt:lpstr>匿名加工処理</vt:lpstr>
      <vt:lpstr>GDPR下における公開方法</vt:lpstr>
      <vt:lpstr>公開先の選択</vt:lpstr>
      <vt:lpstr>公開先の選択</vt:lpstr>
      <vt:lpstr>使用条件の指定</vt:lpstr>
      <vt:lpstr>研究データ公開の展望</vt:lpstr>
      <vt:lpstr>社会的ジレンマとしての研究データ共有</vt:lpstr>
      <vt:lpstr>研究インフラによるコストの削減</vt:lpstr>
      <vt:lpstr>コミュニティによるサポート</vt:lpstr>
      <vt:lpstr>利用者による貢献</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人社インフラストラクチャー事業　第４回戦略会議</dc:title>
  <dc:creator>朝岡 誠</dc:creator>
  <cp:lastModifiedBy>朝岡 誠</cp:lastModifiedBy>
  <cp:revision>449</cp:revision>
  <cp:lastPrinted>2019-12-09T06:24:40Z</cp:lastPrinted>
  <dcterms:created xsi:type="dcterms:W3CDTF">2019-11-14T07:11:11Z</dcterms:created>
  <dcterms:modified xsi:type="dcterms:W3CDTF">2024-03-09T13:49:40Z</dcterms:modified>
</cp:coreProperties>
</file>